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0"/>
  </p:notesMasterIdLst>
  <p:handoutMasterIdLst>
    <p:handoutMasterId r:id="rId31"/>
  </p:handoutMasterIdLst>
  <p:sldIdLst>
    <p:sldId id="257" r:id="rId2"/>
    <p:sldId id="258" r:id="rId3"/>
    <p:sldId id="259" r:id="rId4"/>
    <p:sldId id="276" r:id="rId5"/>
    <p:sldId id="277" r:id="rId6"/>
    <p:sldId id="278" r:id="rId7"/>
    <p:sldId id="279" r:id="rId8"/>
    <p:sldId id="286" r:id="rId9"/>
    <p:sldId id="290" r:id="rId10"/>
    <p:sldId id="291" r:id="rId11"/>
    <p:sldId id="300" r:id="rId12"/>
    <p:sldId id="301" r:id="rId13"/>
    <p:sldId id="260" r:id="rId14"/>
    <p:sldId id="293" r:id="rId15"/>
    <p:sldId id="294" r:id="rId16"/>
    <p:sldId id="267" r:id="rId17"/>
    <p:sldId id="295" r:id="rId18"/>
    <p:sldId id="268" r:id="rId19"/>
    <p:sldId id="275" r:id="rId20"/>
    <p:sldId id="292" r:id="rId21"/>
    <p:sldId id="296" r:id="rId22"/>
    <p:sldId id="297" r:id="rId23"/>
    <p:sldId id="298" r:id="rId24"/>
    <p:sldId id="299" r:id="rId25"/>
    <p:sldId id="263" r:id="rId26"/>
    <p:sldId id="274" r:id="rId27"/>
    <p:sldId id="270" r:id="rId28"/>
    <p:sldId id="2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81" d="100"/>
          <a:sy n="81" d="100"/>
        </p:scale>
        <p:origin x="-1680" y="-59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48BE49-7A5C-0547-A08C-D8BDD972503A}" type="datetimeFigureOut">
              <a:rPr lang="en-US" smtClean="0"/>
              <a:pPr/>
              <a:t>8/31/11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9344CD-1DEF-BE42-AB73-F00C307DC3D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14E77-30D7-754D-8D9B-1EF99CEBA366}" type="datetimeFigureOut">
              <a:rPr lang="en-US" smtClean="0"/>
              <a:pPr/>
              <a:t>8/31/11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4423F-6730-B74F-B66A-85C1971035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Stakeholder engagement: How do we approach communities, respecting the culture- when to use single/ mix gender focus groups. Use of incentives- innovative approaches. What do you promise to feed back to the communities, balanced with the need to respect confidentiality in the use of quantitative and qualitative data. Use of evaluation tools that enable people with poor literacy or low health literacy to participate.</a:t>
            </a:r>
            <a:endParaRPr lang="en-US" dirty="0" smtClean="0"/>
          </a:p>
          <a:p>
            <a:endParaRPr lang="en-US" dirty="0"/>
          </a:p>
        </p:txBody>
      </p:sp>
      <p:sp>
        <p:nvSpPr>
          <p:cNvPr id="4" name="Slide Number Placeholder 3"/>
          <p:cNvSpPr>
            <a:spLocks noGrp="1"/>
          </p:cNvSpPr>
          <p:nvPr>
            <p:ph type="sldNum" sz="quarter" idx="10"/>
          </p:nvPr>
        </p:nvSpPr>
        <p:spPr/>
        <p:txBody>
          <a:bodyPr/>
          <a:lstStyle/>
          <a:p>
            <a:fld id="{8C04423F-6730-B74F-B66A-85C1971035C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Analysis and reporting of evaluation activities: The interpretation of qualitative information needs to be carefully and accurately reflected - who's view is reflected - the majority of the group or the most outspoken. The benefits of including Aboriginal and Torres Strait Islander people in the recording and analysis of the information, to reduce the misinterpretation of statements and findings.   What are reasonable time frames for reporting information back to the community?  (Often a quality </a:t>
            </a:r>
            <a:r>
              <a:rPr lang="en-US" sz="1200" dirty="0" err="1" smtClean="0"/>
              <a:t>vs</a:t>
            </a:r>
            <a:r>
              <a:rPr lang="en-US" sz="1200" dirty="0" smtClean="0"/>
              <a:t> timeliness issue.) </a:t>
            </a:r>
            <a:endParaRPr lang="en-US" dirty="0" smtClean="0"/>
          </a:p>
          <a:p>
            <a:r>
              <a:rPr lang="en-US" sz="1200" dirty="0" smtClean="0"/>
              <a:t>Attribution - It is difficult to determine attribution of a program - not only because we are in a complex environment with many programs and other issues impacting on people, but also people in the community may not know where the funding for a program came from or even the name of the program but do know what effect a service or lack of has on them. How can this be quantified and attributed to a program? Is the exclusion of other reasons for change an adequate way to determine attribution? </a:t>
            </a:r>
            <a:endParaRPr lang="en-US" dirty="0" smtClean="0"/>
          </a:p>
          <a:p>
            <a:r>
              <a:rPr lang="en-US" sz="1200" dirty="0" smtClean="0"/>
              <a:t>Timeframes for change: what do the government as opposed to the community view as positive change and in what time frames. Can both of these be incorporated into evaluation processes?</a:t>
            </a:r>
            <a:br>
              <a:rPr lang="en-US" sz="1200"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8C04423F-6730-B74F-B66A-85C1971035CB}"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B5A1BB-813E-4461-BBBE-6FB6A0CAD9B6}" type="datetimeFigureOut">
              <a:rPr lang="en-US" smtClean="0"/>
              <a:pPr/>
              <a:t>8/31/11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0E61D-DF1E-4DC0-A7C4-F6598FC3CB8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982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5A1BB-813E-4461-BBBE-6FB6A0CAD9B6}" type="datetimeFigureOut">
              <a:rPr lang="en-US" smtClean="0"/>
              <a:pPr/>
              <a:t>8/31/11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0E61D-DF1E-4DC0-A7C4-F6598FC3CB8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8047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5A1BB-813E-4461-BBBE-6FB6A0CAD9B6}" type="datetimeFigureOut">
              <a:rPr lang="en-US" smtClean="0"/>
              <a:pPr/>
              <a:t>8/31/11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0E61D-DF1E-4DC0-A7C4-F6598FC3CB8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6478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5A1BB-813E-4461-BBBE-6FB6A0CAD9B6}" type="datetimeFigureOut">
              <a:rPr lang="en-US" smtClean="0"/>
              <a:pPr/>
              <a:t>8/31/11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0E61D-DF1E-4DC0-A7C4-F6598FC3CB8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9255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B5A1BB-813E-4461-BBBE-6FB6A0CAD9B6}" type="datetimeFigureOut">
              <a:rPr lang="en-US" smtClean="0"/>
              <a:pPr/>
              <a:t>8/31/11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0E61D-DF1E-4DC0-A7C4-F6598FC3CB8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637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B5A1BB-813E-4461-BBBE-6FB6A0CAD9B6}" type="datetimeFigureOut">
              <a:rPr lang="en-US" smtClean="0"/>
              <a:pPr/>
              <a:t>8/31/11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0E61D-DF1E-4DC0-A7C4-F6598FC3CB8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0062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B5A1BB-813E-4461-BBBE-6FB6A0CAD9B6}" type="datetimeFigureOut">
              <a:rPr lang="en-US" smtClean="0"/>
              <a:pPr/>
              <a:t>8/31/11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0E61D-DF1E-4DC0-A7C4-F6598FC3CB8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7705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B5A1BB-813E-4461-BBBE-6FB6A0CAD9B6}" type="datetimeFigureOut">
              <a:rPr lang="en-US" smtClean="0"/>
              <a:pPr/>
              <a:t>8/31/11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0E61D-DF1E-4DC0-A7C4-F6598FC3CB8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3927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5A1BB-813E-4461-BBBE-6FB6A0CAD9B6}" type="datetimeFigureOut">
              <a:rPr lang="en-US" smtClean="0"/>
              <a:pPr/>
              <a:t>8/31/11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90E61D-DF1E-4DC0-A7C4-F6598FC3CB8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7497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5A1BB-813E-4461-BBBE-6FB6A0CAD9B6}" type="datetimeFigureOut">
              <a:rPr lang="en-US" smtClean="0"/>
              <a:pPr/>
              <a:t>8/31/11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0E61D-DF1E-4DC0-A7C4-F6598FC3CB8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85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5A1BB-813E-4461-BBBE-6FB6A0CAD9B6}" type="datetimeFigureOut">
              <a:rPr lang="en-US" smtClean="0"/>
              <a:pPr/>
              <a:t>8/31/11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0E61D-DF1E-4DC0-A7C4-F6598FC3CB8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72868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5A1BB-813E-4461-BBBE-6FB6A0CAD9B6}" type="datetimeFigureOut">
              <a:rPr lang="en-US" smtClean="0"/>
              <a:pPr/>
              <a:t>8/31/11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0E61D-DF1E-4DC0-A7C4-F6598FC3CB8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966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owitja powerpoint background title slide.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84198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with text 5.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7" name="TextBox 6"/>
          <p:cNvSpPr txBox="1"/>
          <p:nvPr/>
        </p:nvSpPr>
        <p:spPr>
          <a:xfrm>
            <a:off x="1066800" y="457200"/>
            <a:ext cx="8077200" cy="1200329"/>
          </a:xfrm>
          <a:prstGeom prst="rect">
            <a:avLst/>
          </a:prstGeom>
          <a:noFill/>
        </p:spPr>
        <p:txBody>
          <a:bodyPr wrap="square">
            <a:spAutoFit/>
          </a:bodyPr>
          <a:lstStyle/>
          <a:p>
            <a:pPr fontAlgn="auto">
              <a:spcBef>
                <a:spcPts val="0"/>
              </a:spcBef>
              <a:spcAft>
                <a:spcPts val="0"/>
              </a:spcAft>
              <a:defRPr/>
            </a:pPr>
            <a:r>
              <a:rPr lang="en-US" sz="3600" b="1" dirty="0" smtClean="0">
                <a:latin typeface="+mj-lt"/>
                <a:ea typeface="+mn-ea"/>
                <a:cs typeface="Calibri (Body)"/>
              </a:rPr>
              <a:t>Chronic Diseases Package: Monitoring and Evaluation Framework</a:t>
            </a:r>
            <a:endParaRPr lang="en-US" sz="3600" b="1" dirty="0">
              <a:latin typeface="+mj-lt"/>
              <a:ea typeface="+mn-ea"/>
              <a:cs typeface="Calibri (Body)"/>
            </a:endParaRPr>
          </a:p>
        </p:txBody>
      </p:sp>
      <p:sp>
        <p:nvSpPr>
          <p:cNvPr id="9" name="Rectangle 8"/>
          <p:cNvSpPr/>
          <p:nvPr/>
        </p:nvSpPr>
        <p:spPr>
          <a:xfrm>
            <a:off x="1066800" y="1752600"/>
            <a:ext cx="7772402" cy="4985980"/>
          </a:xfrm>
          <a:prstGeom prst="rect">
            <a:avLst/>
          </a:prstGeom>
        </p:spPr>
        <p:txBody>
          <a:bodyPr wrap="square">
            <a:spAutoFit/>
          </a:bodyPr>
          <a:lstStyle/>
          <a:p>
            <a:pPr marL="342900" indent="-342900" fontAlgn="auto">
              <a:spcBef>
                <a:spcPts val="0"/>
              </a:spcBef>
              <a:spcAft>
                <a:spcPts val="0"/>
              </a:spcAft>
              <a:defRPr/>
            </a:pPr>
            <a:endParaRPr lang="en-US" sz="2400" dirty="0" smtClean="0"/>
          </a:p>
          <a:p>
            <a:pPr marL="342900" indent="-342900" fontAlgn="auto">
              <a:spcBef>
                <a:spcPts val="0"/>
              </a:spcBef>
              <a:spcAft>
                <a:spcPts val="1200"/>
              </a:spcAft>
              <a:buFontTx/>
              <a:buBlip>
                <a:blip r:embed="rId3"/>
              </a:buBlip>
              <a:defRPr/>
            </a:pPr>
            <a:r>
              <a:rPr lang="en-US" sz="2800" dirty="0" smtClean="0"/>
              <a:t>Program Logic</a:t>
            </a:r>
          </a:p>
          <a:p>
            <a:pPr marL="800100" lvl="1" indent="-342900">
              <a:spcAft>
                <a:spcPts val="1200"/>
              </a:spcAft>
              <a:buFontTx/>
              <a:buBlip>
                <a:blip r:embed="rId3"/>
              </a:buBlip>
              <a:defRPr/>
            </a:pPr>
            <a:r>
              <a:rPr lang="en-US" sz="2800" dirty="0" smtClean="0"/>
              <a:t>Aims</a:t>
            </a:r>
          </a:p>
          <a:p>
            <a:pPr marL="800100" lvl="1" indent="-342900">
              <a:spcAft>
                <a:spcPts val="1200"/>
              </a:spcAft>
              <a:buFontTx/>
              <a:buBlip>
                <a:blip r:embed="rId3"/>
              </a:buBlip>
              <a:defRPr/>
            </a:pPr>
            <a:r>
              <a:rPr lang="en-US" sz="2800" dirty="0" smtClean="0"/>
              <a:t>Outputs Year One and Ongoing</a:t>
            </a:r>
          </a:p>
          <a:p>
            <a:pPr marL="800100" lvl="1" indent="-342900">
              <a:spcAft>
                <a:spcPts val="1200"/>
              </a:spcAft>
              <a:buFontTx/>
              <a:buBlip>
                <a:blip r:embed="rId3"/>
              </a:buBlip>
              <a:defRPr/>
            </a:pPr>
            <a:r>
              <a:rPr lang="en-US" sz="2800" dirty="0" smtClean="0"/>
              <a:t>Early Results (Years 2-4)</a:t>
            </a:r>
          </a:p>
          <a:p>
            <a:pPr marL="800100" lvl="1" indent="-342900">
              <a:spcAft>
                <a:spcPts val="1200"/>
              </a:spcAft>
              <a:buFontTx/>
              <a:buBlip>
                <a:blip r:embed="rId3"/>
              </a:buBlip>
              <a:defRPr/>
            </a:pPr>
            <a:r>
              <a:rPr lang="en-US" sz="2800" dirty="0" smtClean="0"/>
              <a:t>Medium Term (Early Year 4+, Later Year 5-10)</a:t>
            </a:r>
          </a:p>
          <a:p>
            <a:pPr marL="800100" lvl="1" indent="-342900">
              <a:spcAft>
                <a:spcPts val="1200"/>
              </a:spcAft>
              <a:buFontTx/>
              <a:buBlip>
                <a:blip r:embed="rId3"/>
              </a:buBlip>
              <a:defRPr/>
            </a:pPr>
            <a:r>
              <a:rPr lang="en-US" sz="2800" dirty="0" smtClean="0"/>
              <a:t>Late (Year 10+)</a:t>
            </a:r>
          </a:p>
          <a:p>
            <a:pPr marL="800100" lvl="1" indent="-342900">
              <a:spcAft>
                <a:spcPts val="1200"/>
              </a:spcAft>
              <a:buFontTx/>
              <a:buBlip>
                <a:blip r:embed="rId3"/>
              </a:buBlip>
              <a:defRPr/>
            </a:pPr>
            <a:r>
              <a:rPr lang="en-US" sz="2800" dirty="0" smtClean="0"/>
              <a:t>Generational: closing </a:t>
            </a:r>
            <a:r>
              <a:rPr lang="en-US" sz="2800" smtClean="0"/>
              <a:t>the gap</a:t>
            </a:r>
          </a:p>
          <a:p>
            <a:pPr marL="800100" lvl="1" indent="-342900">
              <a:spcAft>
                <a:spcPts val="1200"/>
              </a:spcAft>
              <a:buFontTx/>
              <a:buBlip>
                <a:blip r:embed="rId3"/>
              </a:buBlip>
              <a:defRPr/>
            </a:pPr>
            <a:endParaRPr lang="en-US" sz="28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938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with text 5.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7" name="TextBox 6"/>
          <p:cNvSpPr txBox="1"/>
          <p:nvPr/>
        </p:nvSpPr>
        <p:spPr>
          <a:xfrm>
            <a:off x="1066800" y="457200"/>
            <a:ext cx="8077200" cy="646331"/>
          </a:xfrm>
          <a:prstGeom prst="rect">
            <a:avLst/>
          </a:prstGeom>
          <a:noFill/>
        </p:spPr>
        <p:txBody>
          <a:bodyPr wrap="square">
            <a:spAutoFit/>
          </a:bodyPr>
          <a:lstStyle/>
          <a:p>
            <a:pPr fontAlgn="auto">
              <a:spcBef>
                <a:spcPts val="0"/>
              </a:spcBef>
              <a:spcAft>
                <a:spcPts val="0"/>
              </a:spcAft>
              <a:defRPr/>
            </a:pPr>
            <a:r>
              <a:rPr lang="en-US" sz="3600" b="1" dirty="0" smtClean="0">
                <a:latin typeface="+mj-lt"/>
                <a:ea typeface="+mn-ea"/>
                <a:cs typeface="Calibri (Body)"/>
              </a:rPr>
              <a:t>Evaluation and Indigenous Policy: Why?</a:t>
            </a:r>
            <a:endParaRPr lang="en-US" sz="3600" b="1" dirty="0">
              <a:latin typeface="+mj-lt"/>
              <a:ea typeface="+mn-ea"/>
              <a:cs typeface="Calibri (Body)"/>
            </a:endParaRPr>
          </a:p>
        </p:txBody>
      </p:sp>
      <p:sp>
        <p:nvSpPr>
          <p:cNvPr id="9" name="Rectangle 8"/>
          <p:cNvSpPr/>
          <p:nvPr/>
        </p:nvSpPr>
        <p:spPr>
          <a:xfrm>
            <a:off x="1066800" y="1752600"/>
            <a:ext cx="7772402" cy="4832093"/>
          </a:xfrm>
          <a:prstGeom prst="rect">
            <a:avLst/>
          </a:prstGeom>
        </p:spPr>
        <p:txBody>
          <a:bodyPr wrap="square">
            <a:spAutoFit/>
          </a:bodyPr>
          <a:lstStyle/>
          <a:p>
            <a:pPr marL="342900" indent="-342900" fontAlgn="auto">
              <a:spcBef>
                <a:spcPts val="0"/>
              </a:spcBef>
              <a:spcAft>
                <a:spcPts val="0"/>
              </a:spcAft>
              <a:defRPr/>
            </a:pPr>
            <a:endParaRPr lang="en-US" sz="2400" dirty="0" smtClean="0"/>
          </a:p>
          <a:p>
            <a:pPr marL="342900" indent="-342900" fontAlgn="auto">
              <a:spcBef>
                <a:spcPts val="0"/>
              </a:spcBef>
              <a:spcAft>
                <a:spcPts val="1200"/>
              </a:spcAft>
              <a:buFontTx/>
              <a:buBlip>
                <a:blip r:embed="rId3"/>
              </a:buBlip>
              <a:defRPr/>
            </a:pPr>
            <a:r>
              <a:rPr lang="en-US" sz="2800" dirty="0" smtClean="0"/>
              <a:t>Politically contested space – evidence provides a circuit breaker</a:t>
            </a:r>
          </a:p>
          <a:p>
            <a:pPr marL="342900" indent="-342900" fontAlgn="auto">
              <a:spcBef>
                <a:spcPts val="0"/>
              </a:spcBef>
              <a:spcAft>
                <a:spcPts val="1200"/>
              </a:spcAft>
              <a:buFontTx/>
              <a:buBlip>
                <a:blip r:embed="rId3"/>
              </a:buBlip>
              <a:defRPr/>
            </a:pPr>
            <a:r>
              <a:rPr lang="en-US" sz="2800" dirty="0" smtClean="0"/>
              <a:t>Evidence provides an invaluable tool</a:t>
            </a:r>
          </a:p>
          <a:p>
            <a:pPr marL="1257300" lvl="2" indent="-342900">
              <a:spcAft>
                <a:spcPts val="1200"/>
              </a:spcAft>
              <a:buFontTx/>
              <a:buBlip>
                <a:blip r:embed="rId3"/>
              </a:buBlip>
              <a:defRPr/>
            </a:pPr>
            <a:r>
              <a:rPr lang="en-US" sz="2800" dirty="0" smtClean="0"/>
              <a:t>Trends and priorities</a:t>
            </a:r>
          </a:p>
          <a:p>
            <a:pPr marL="1257300" lvl="2" indent="-342900">
              <a:spcAft>
                <a:spcPts val="1200"/>
              </a:spcAft>
              <a:buFontTx/>
              <a:buBlip>
                <a:blip r:embed="rId3"/>
              </a:buBlip>
              <a:defRPr/>
            </a:pPr>
            <a:r>
              <a:rPr lang="en-US" sz="2800" dirty="0" smtClean="0"/>
              <a:t>Policy and program factors</a:t>
            </a:r>
          </a:p>
          <a:p>
            <a:pPr marL="1257300" lvl="2" indent="-342900">
              <a:spcAft>
                <a:spcPts val="1200"/>
              </a:spcAft>
              <a:buFontTx/>
              <a:buBlip>
                <a:blip r:embed="rId3"/>
              </a:buBlip>
              <a:defRPr/>
            </a:pPr>
            <a:r>
              <a:rPr lang="en-US" sz="2800" dirty="0" smtClean="0"/>
              <a:t>Service models</a:t>
            </a:r>
          </a:p>
          <a:p>
            <a:pPr marL="1257300" lvl="2" indent="-342900">
              <a:spcAft>
                <a:spcPts val="1200"/>
              </a:spcAft>
              <a:buFontTx/>
              <a:buBlip>
                <a:blip r:embed="rId3"/>
              </a:buBlip>
              <a:defRPr/>
            </a:pPr>
            <a:r>
              <a:rPr lang="en-US" sz="2800" dirty="0" smtClean="0"/>
              <a:t>Application of interventions</a:t>
            </a:r>
            <a:endParaRPr lang="en-US" sz="2800" dirty="0" smtClean="0"/>
          </a:p>
          <a:p>
            <a:pPr marL="1257300" lvl="2" indent="-342900">
              <a:spcAft>
                <a:spcPts val="1200"/>
              </a:spcAft>
              <a:buFontTx/>
              <a:buBlip>
                <a:blip r:embed="rId3"/>
              </a:buBlip>
              <a:defRPr/>
            </a:pPr>
            <a:endParaRPr lang="en-US" sz="28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938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with text 5.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7" name="TextBox 6"/>
          <p:cNvSpPr txBox="1"/>
          <p:nvPr/>
        </p:nvSpPr>
        <p:spPr>
          <a:xfrm>
            <a:off x="1066800" y="457200"/>
            <a:ext cx="8077200" cy="1200329"/>
          </a:xfrm>
          <a:prstGeom prst="rect">
            <a:avLst/>
          </a:prstGeom>
          <a:noFill/>
        </p:spPr>
        <p:txBody>
          <a:bodyPr wrap="square">
            <a:spAutoFit/>
          </a:bodyPr>
          <a:lstStyle/>
          <a:p>
            <a:pPr fontAlgn="auto">
              <a:spcBef>
                <a:spcPts val="0"/>
              </a:spcBef>
              <a:spcAft>
                <a:spcPts val="0"/>
              </a:spcAft>
              <a:defRPr/>
            </a:pPr>
            <a:r>
              <a:rPr lang="en-US" sz="3600" b="1" dirty="0" smtClean="0">
                <a:latin typeface="+mj-lt"/>
                <a:ea typeface="+mn-ea"/>
                <a:cs typeface="Calibri (Body)"/>
              </a:rPr>
              <a:t>Evaluation – Getting it right and making and impact</a:t>
            </a:r>
            <a:endParaRPr lang="en-US" sz="3600" b="1" dirty="0">
              <a:latin typeface="+mj-lt"/>
              <a:ea typeface="+mn-ea"/>
              <a:cs typeface="Calibri (Body)"/>
            </a:endParaRPr>
          </a:p>
        </p:txBody>
      </p:sp>
      <p:sp>
        <p:nvSpPr>
          <p:cNvPr id="9" name="Rectangle 8"/>
          <p:cNvSpPr/>
          <p:nvPr/>
        </p:nvSpPr>
        <p:spPr>
          <a:xfrm>
            <a:off x="1066800" y="1752600"/>
            <a:ext cx="7772402" cy="3354765"/>
          </a:xfrm>
          <a:prstGeom prst="rect">
            <a:avLst/>
          </a:prstGeom>
        </p:spPr>
        <p:txBody>
          <a:bodyPr wrap="square">
            <a:spAutoFit/>
          </a:bodyPr>
          <a:lstStyle/>
          <a:p>
            <a:pPr marL="342900" indent="-342900" fontAlgn="auto">
              <a:spcBef>
                <a:spcPts val="0"/>
              </a:spcBef>
              <a:spcAft>
                <a:spcPts val="0"/>
              </a:spcAft>
              <a:defRPr/>
            </a:pPr>
            <a:endParaRPr lang="en-US" sz="2400" dirty="0" smtClean="0"/>
          </a:p>
          <a:p>
            <a:pPr marL="342900" indent="-342900" fontAlgn="auto">
              <a:spcBef>
                <a:spcPts val="0"/>
              </a:spcBef>
              <a:spcAft>
                <a:spcPts val="1200"/>
              </a:spcAft>
              <a:buFontTx/>
              <a:buBlip>
                <a:blip r:embed="rId3"/>
              </a:buBlip>
              <a:defRPr/>
            </a:pPr>
            <a:r>
              <a:rPr lang="en-US" sz="2800" dirty="0" smtClean="0"/>
              <a:t>Two inter-related challenges:</a:t>
            </a:r>
          </a:p>
          <a:p>
            <a:pPr marL="800100" lvl="1" indent="-342900">
              <a:spcAft>
                <a:spcPts val="1200"/>
              </a:spcAft>
              <a:buFontTx/>
              <a:buBlip>
                <a:blip r:embed="rId3"/>
              </a:buBlip>
              <a:defRPr/>
            </a:pPr>
            <a:r>
              <a:rPr lang="en-US" sz="2800" dirty="0" smtClean="0"/>
              <a:t>Getting it right – about evaluation process and the Indigenous context</a:t>
            </a:r>
          </a:p>
          <a:p>
            <a:pPr marL="800100" lvl="1" indent="-342900">
              <a:spcAft>
                <a:spcPts val="1200"/>
              </a:spcAft>
              <a:buFontTx/>
              <a:buBlip>
                <a:blip r:embed="rId3"/>
              </a:buBlip>
              <a:defRPr/>
            </a:pPr>
            <a:r>
              <a:rPr lang="en-US" sz="2800" dirty="0" smtClean="0"/>
              <a:t>The methods and strategies </a:t>
            </a:r>
            <a:r>
              <a:rPr lang="en-US" sz="2800" dirty="0" smtClean="0"/>
              <a:t>for enhancing the impact of evaluation of policy and service development</a:t>
            </a:r>
            <a:endParaRPr lang="en-US" sz="28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938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owitja powerpoint with text variation.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122" name="TextBox 9"/>
          <p:cNvSpPr txBox="1">
            <a:spLocks noChangeArrowheads="1"/>
          </p:cNvSpPr>
          <p:nvPr/>
        </p:nvSpPr>
        <p:spPr bwMode="auto">
          <a:xfrm>
            <a:off x="3962400" y="2712303"/>
            <a:ext cx="4800600" cy="233910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1200"/>
              </a:spcAft>
              <a:buSzPct val="100000"/>
              <a:buFontTx/>
              <a:buBlip>
                <a:blip r:embed="rId3"/>
              </a:buBlip>
            </a:pPr>
            <a:r>
              <a:rPr lang="en-US" sz="2400" dirty="0" smtClean="0"/>
              <a:t>Leadership…</a:t>
            </a:r>
          </a:p>
          <a:p>
            <a:pPr>
              <a:spcAft>
                <a:spcPts val="1200"/>
              </a:spcAft>
              <a:buSzPct val="100000"/>
              <a:buFontTx/>
              <a:buBlip>
                <a:blip r:embed="rId3"/>
              </a:buBlip>
            </a:pPr>
            <a:r>
              <a:rPr lang="en-US" sz="2400" dirty="0" smtClean="0"/>
              <a:t>Participation in research processes including governance…</a:t>
            </a:r>
          </a:p>
          <a:p>
            <a:pPr>
              <a:spcAft>
                <a:spcPts val="1200"/>
              </a:spcAft>
              <a:buSzPct val="100000"/>
              <a:buFontTx/>
              <a:buBlip>
                <a:blip r:embed="rId3"/>
              </a:buBlip>
            </a:pPr>
            <a:r>
              <a:rPr lang="en-US" sz="2400" dirty="0" smtClean="0"/>
              <a:t>Reaching Agreement…</a:t>
            </a:r>
          </a:p>
          <a:p>
            <a:pPr>
              <a:spcAft>
                <a:spcPts val="1200"/>
              </a:spcAft>
              <a:buSzPct val="100000"/>
              <a:buFontTx/>
              <a:buBlip>
                <a:blip r:embed="rId3"/>
              </a:buBlip>
            </a:pPr>
            <a:endParaRPr lang="en-US" sz="2000" dirty="0"/>
          </a:p>
        </p:txBody>
      </p:sp>
      <p:sp>
        <p:nvSpPr>
          <p:cNvPr id="13" name="TextBox 12"/>
          <p:cNvSpPr txBox="1"/>
          <p:nvPr/>
        </p:nvSpPr>
        <p:spPr>
          <a:xfrm>
            <a:off x="1082675" y="857250"/>
            <a:ext cx="6183313" cy="1569660"/>
          </a:xfrm>
          <a:prstGeom prst="rect">
            <a:avLst/>
          </a:prstGeom>
          <a:noFill/>
        </p:spPr>
        <p:txBody>
          <a:bodyPr>
            <a:spAutoFit/>
          </a:bodyPr>
          <a:lstStyle/>
          <a:p>
            <a:pPr marL="342900" lvl="0" indent="-342900">
              <a:buBlip>
                <a:blip r:embed="rId4"/>
              </a:buBlip>
              <a:defRPr/>
            </a:pPr>
            <a:r>
              <a:rPr lang="en-US" sz="3200" b="1" dirty="0" smtClean="0">
                <a:solidFill>
                  <a:prstClr val="black"/>
                </a:solidFill>
              </a:rPr>
              <a:t>Important influences </a:t>
            </a:r>
            <a:r>
              <a:rPr lang="en-US" sz="3200" b="1" dirty="0">
                <a:solidFill>
                  <a:prstClr val="black"/>
                </a:solidFill>
              </a:rPr>
              <a:t>for evaluation in Indigenous contexts in Australia </a:t>
            </a:r>
          </a:p>
        </p:txBody>
      </p:sp>
      <p:sp>
        <p:nvSpPr>
          <p:cNvPr id="5124" name="TextBox 13"/>
          <p:cNvSpPr txBox="1">
            <a:spLocks noChangeArrowheads="1"/>
          </p:cNvSpPr>
          <p:nvPr/>
        </p:nvSpPr>
        <p:spPr bwMode="auto">
          <a:xfrm>
            <a:off x="1524000" y="2712303"/>
            <a:ext cx="2286000" cy="218521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80214B"/>
                </a:solidFill>
              </a:rPr>
              <a:t>Indigenous leadership and involvement…</a:t>
            </a:r>
          </a:p>
          <a:p>
            <a:pPr algn="r"/>
            <a:endParaRPr lang="en-US" sz="2400" dirty="0">
              <a:solidFill>
                <a:srgbClr val="80214B"/>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590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owitja powerpoint with text variation.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122" name="TextBox 9"/>
          <p:cNvSpPr txBox="1">
            <a:spLocks noChangeArrowheads="1"/>
          </p:cNvSpPr>
          <p:nvPr/>
        </p:nvSpPr>
        <p:spPr bwMode="auto">
          <a:xfrm>
            <a:off x="3962400" y="2712303"/>
            <a:ext cx="5181600" cy="34470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1200"/>
              </a:spcAft>
              <a:buSzPct val="100000"/>
              <a:buFontTx/>
              <a:buBlip>
                <a:blip r:embed="rId3"/>
              </a:buBlip>
            </a:pPr>
            <a:r>
              <a:rPr lang="en-US" sz="2400" dirty="0" smtClean="0"/>
              <a:t>Collaborative governance models</a:t>
            </a:r>
          </a:p>
          <a:p>
            <a:pPr>
              <a:spcAft>
                <a:spcPts val="1200"/>
              </a:spcAft>
              <a:buSzPct val="100000"/>
              <a:buFontTx/>
              <a:buBlip>
                <a:blip r:embed="rId3"/>
              </a:buBlip>
            </a:pPr>
            <a:r>
              <a:rPr lang="en-US" sz="2400" dirty="0" smtClean="0"/>
              <a:t>Agreement making methods (MOU etc) and issues (data, IP, ethics)</a:t>
            </a:r>
          </a:p>
          <a:p>
            <a:pPr>
              <a:spcAft>
                <a:spcPts val="1200"/>
              </a:spcAft>
              <a:buSzPct val="100000"/>
              <a:buFontTx/>
              <a:buBlip>
                <a:blip r:embed="rId3"/>
              </a:buBlip>
            </a:pPr>
            <a:r>
              <a:rPr lang="en-US" sz="2400" dirty="0" smtClean="0"/>
              <a:t>Ethics planning (is there a difference between research and evaluation? Issues for multi-jurisdictional projects)</a:t>
            </a:r>
          </a:p>
          <a:p>
            <a:pPr>
              <a:spcAft>
                <a:spcPts val="1200"/>
              </a:spcAft>
              <a:buSzPct val="100000"/>
              <a:buFontTx/>
              <a:buBlip>
                <a:blip r:embed="rId3"/>
              </a:buBlip>
            </a:pPr>
            <a:endParaRPr lang="en-US" sz="2000" dirty="0"/>
          </a:p>
        </p:txBody>
      </p:sp>
      <p:sp>
        <p:nvSpPr>
          <p:cNvPr id="13" name="TextBox 12"/>
          <p:cNvSpPr txBox="1"/>
          <p:nvPr/>
        </p:nvSpPr>
        <p:spPr>
          <a:xfrm>
            <a:off x="1082675" y="857250"/>
            <a:ext cx="6183313" cy="1569660"/>
          </a:xfrm>
          <a:prstGeom prst="rect">
            <a:avLst/>
          </a:prstGeom>
          <a:noFill/>
        </p:spPr>
        <p:txBody>
          <a:bodyPr>
            <a:spAutoFit/>
          </a:bodyPr>
          <a:lstStyle/>
          <a:p>
            <a:pPr marL="342900" lvl="0" indent="-342900">
              <a:buBlip>
                <a:blip r:embed="rId4"/>
              </a:buBlip>
              <a:defRPr/>
            </a:pPr>
            <a:r>
              <a:rPr lang="en-US" sz="3200" b="1" dirty="0" smtClean="0">
                <a:solidFill>
                  <a:prstClr val="black"/>
                </a:solidFill>
              </a:rPr>
              <a:t>Important influences </a:t>
            </a:r>
            <a:r>
              <a:rPr lang="en-US" sz="3200" b="1" dirty="0">
                <a:solidFill>
                  <a:prstClr val="black"/>
                </a:solidFill>
              </a:rPr>
              <a:t>for evaluation in Indigenous contexts in Australia </a:t>
            </a:r>
          </a:p>
        </p:txBody>
      </p:sp>
      <p:sp>
        <p:nvSpPr>
          <p:cNvPr id="5124" name="TextBox 13"/>
          <p:cNvSpPr txBox="1">
            <a:spLocks noChangeArrowheads="1"/>
          </p:cNvSpPr>
          <p:nvPr/>
        </p:nvSpPr>
        <p:spPr bwMode="auto">
          <a:xfrm>
            <a:off x="1524000" y="2712303"/>
            <a:ext cx="2286000" cy="218521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80214B"/>
                </a:solidFill>
              </a:rPr>
              <a:t>Indigenous leadership and involvement…</a:t>
            </a:r>
          </a:p>
          <a:p>
            <a:pPr algn="r"/>
            <a:endParaRPr lang="en-US" sz="2400" dirty="0">
              <a:solidFill>
                <a:srgbClr val="80214B"/>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590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owitja powerpoint with text variation.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122" name="TextBox 9"/>
          <p:cNvSpPr txBox="1">
            <a:spLocks noChangeArrowheads="1"/>
          </p:cNvSpPr>
          <p:nvPr/>
        </p:nvSpPr>
        <p:spPr bwMode="auto">
          <a:xfrm>
            <a:off x="4876800" y="1676400"/>
            <a:ext cx="4267200" cy="384720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1200"/>
              </a:spcAft>
              <a:buSzPct val="100000"/>
              <a:buFontTx/>
              <a:buBlip>
                <a:blip r:embed="rId3"/>
              </a:buBlip>
            </a:pPr>
            <a:r>
              <a:rPr lang="en-US" sz="2800" dirty="0" smtClean="0"/>
              <a:t>Values and ethics: Guidelines for the conduct of Research in Aboriginal and Torres Strait Islander Health Research</a:t>
            </a:r>
          </a:p>
          <a:p>
            <a:pPr>
              <a:spcAft>
                <a:spcPts val="1200"/>
              </a:spcAft>
              <a:buSzPct val="100000"/>
              <a:buFontTx/>
              <a:buBlip>
                <a:blip r:embed="rId3"/>
              </a:buBlip>
            </a:pPr>
            <a:endParaRPr lang="en-US" sz="2800" dirty="0" smtClean="0"/>
          </a:p>
          <a:p>
            <a:pPr>
              <a:spcAft>
                <a:spcPts val="1200"/>
              </a:spcAft>
              <a:buSzPct val="100000"/>
              <a:buFontTx/>
              <a:buBlip>
                <a:blip r:embed="rId3"/>
              </a:buBlip>
            </a:pPr>
            <a:r>
              <a:rPr lang="en-US" sz="2800" dirty="0" smtClean="0"/>
              <a:t>NHMRC</a:t>
            </a:r>
            <a:endParaRPr lang="en-US" sz="2800" dirty="0"/>
          </a:p>
        </p:txBody>
      </p:sp>
      <p:sp>
        <p:nvSpPr>
          <p:cNvPr id="5124" name="TextBox 13"/>
          <p:cNvSpPr txBox="1">
            <a:spLocks noChangeArrowheads="1"/>
          </p:cNvSpPr>
          <p:nvPr/>
        </p:nvSpPr>
        <p:spPr bwMode="auto">
          <a:xfrm>
            <a:off x="1524000" y="2712303"/>
            <a:ext cx="2286000" cy="218521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80214B"/>
                </a:solidFill>
              </a:rPr>
              <a:t>Indigenous leadership and involvement…</a:t>
            </a:r>
          </a:p>
          <a:p>
            <a:pPr algn="r"/>
            <a:endParaRPr lang="en-US" sz="2400" dirty="0">
              <a:solidFill>
                <a:srgbClr val="80214B"/>
              </a:solidFill>
            </a:endParaRPr>
          </a:p>
        </p:txBody>
      </p:sp>
      <p:pic>
        <p:nvPicPr>
          <p:cNvPr id="6" name="Picture 5"/>
          <p:cNvPicPr>
            <a:picLocks noChangeAspect="1"/>
          </p:cNvPicPr>
          <p:nvPr/>
        </p:nvPicPr>
        <p:blipFill>
          <a:blip r:embed="rId4"/>
          <a:stretch>
            <a:fillRect/>
          </a:stretch>
        </p:blipFill>
        <p:spPr>
          <a:xfrm>
            <a:off x="381000" y="609600"/>
            <a:ext cx="4145280" cy="504444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590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owitja powerpoint with text variation.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122" name="TextBox 9"/>
          <p:cNvSpPr txBox="1">
            <a:spLocks noChangeArrowheads="1"/>
          </p:cNvSpPr>
          <p:nvPr/>
        </p:nvSpPr>
        <p:spPr bwMode="auto">
          <a:xfrm>
            <a:off x="4343400" y="2712303"/>
            <a:ext cx="4267200" cy="270843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1200"/>
              </a:spcAft>
              <a:buSzPct val="100000"/>
              <a:buFontTx/>
              <a:buBlip>
                <a:blip r:embed="rId3"/>
              </a:buBlip>
            </a:pPr>
            <a:r>
              <a:rPr lang="en-US" sz="2400" dirty="0" smtClean="0"/>
              <a:t>Indigenous evaluators</a:t>
            </a:r>
          </a:p>
          <a:p>
            <a:pPr>
              <a:spcAft>
                <a:spcPts val="1200"/>
              </a:spcAft>
              <a:buSzPct val="100000"/>
              <a:buFontTx/>
              <a:buBlip>
                <a:blip r:embed="rId3"/>
              </a:buBlip>
            </a:pPr>
            <a:r>
              <a:rPr lang="en-US" sz="2400" dirty="0" smtClean="0"/>
              <a:t>Community research and evaluation assistants</a:t>
            </a:r>
          </a:p>
          <a:p>
            <a:pPr>
              <a:spcAft>
                <a:spcPts val="1200"/>
              </a:spcAft>
              <a:buSzPct val="100000"/>
              <a:buFontTx/>
              <a:buBlip>
                <a:blip r:embed="rId3"/>
              </a:buBlip>
            </a:pPr>
            <a:r>
              <a:rPr lang="en-US" sz="2400" dirty="0" smtClean="0"/>
              <a:t>Cultural competency in evaluation</a:t>
            </a:r>
          </a:p>
          <a:p>
            <a:pPr>
              <a:spcAft>
                <a:spcPts val="1200"/>
              </a:spcAft>
              <a:buSzPct val="100000"/>
              <a:buFontTx/>
              <a:buBlip>
                <a:blip r:embed="rId3"/>
              </a:buBlip>
            </a:pPr>
            <a:endParaRPr lang="en-US" sz="2000" dirty="0"/>
          </a:p>
        </p:txBody>
      </p:sp>
      <p:sp>
        <p:nvSpPr>
          <p:cNvPr id="13" name="TextBox 12"/>
          <p:cNvSpPr txBox="1"/>
          <p:nvPr/>
        </p:nvSpPr>
        <p:spPr>
          <a:xfrm>
            <a:off x="1082675" y="857250"/>
            <a:ext cx="6183313" cy="1569660"/>
          </a:xfrm>
          <a:prstGeom prst="rect">
            <a:avLst/>
          </a:prstGeom>
          <a:noFill/>
        </p:spPr>
        <p:txBody>
          <a:bodyPr>
            <a:spAutoFit/>
          </a:bodyPr>
          <a:lstStyle/>
          <a:p>
            <a:pPr marL="342900" lvl="0" indent="-342900">
              <a:buBlip>
                <a:blip r:embed="rId4"/>
              </a:buBlip>
              <a:defRPr/>
            </a:pPr>
            <a:r>
              <a:rPr lang="en-US" sz="3200" b="1" dirty="0" smtClean="0">
                <a:solidFill>
                  <a:prstClr val="black"/>
                </a:solidFill>
              </a:rPr>
              <a:t>Important influences </a:t>
            </a:r>
            <a:r>
              <a:rPr lang="en-US" sz="3200" b="1" dirty="0">
                <a:solidFill>
                  <a:prstClr val="black"/>
                </a:solidFill>
              </a:rPr>
              <a:t>for evaluation in Indigenous contexts in Australia </a:t>
            </a:r>
          </a:p>
        </p:txBody>
      </p:sp>
      <p:sp>
        <p:nvSpPr>
          <p:cNvPr id="5124" name="TextBox 13"/>
          <p:cNvSpPr txBox="1">
            <a:spLocks noChangeArrowheads="1"/>
          </p:cNvSpPr>
          <p:nvPr/>
        </p:nvSpPr>
        <p:spPr bwMode="auto">
          <a:xfrm>
            <a:off x="1524000" y="2712303"/>
            <a:ext cx="2438400" cy="132343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80214B"/>
                </a:solidFill>
              </a:rPr>
              <a:t>Workforce development... </a:t>
            </a:r>
          </a:p>
          <a:p>
            <a:pPr algn="r"/>
            <a:endParaRPr lang="en-US" sz="2400" dirty="0">
              <a:solidFill>
                <a:srgbClr val="80214B"/>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866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owitja powerpoint with text variation.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122" name="TextBox 9"/>
          <p:cNvSpPr txBox="1">
            <a:spLocks noChangeArrowheads="1"/>
          </p:cNvSpPr>
          <p:nvPr/>
        </p:nvSpPr>
        <p:spPr bwMode="auto">
          <a:xfrm>
            <a:off x="4343400" y="2712303"/>
            <a:ext cx="4800600" cy="329320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2400"/>
              </a:spcAft>
              <a:buSzPct val="100000"/>
              <a:buFontTx/>
              <a:buBlip>
                <a:blip r:embed="rId3"/>
              </a:buBlip>
            </a:pPr>
            <a:r>
              <a:rPr lang="en-US" sz="2400" dirty="0" err="1" smtClean="0"/>
              <a:t>Laycock</a:t>
            </a:r>
            <a:r>
              <a:rPr lang="en-US" sz="2400" dirty="0" smtClean="0"/>
              <a:t>, A. with Walker, D., Harrison, N. &amp; Brands, J. 2011:</a:t>
            </a:r>
            <a:r>
              <a:rPr lang="en-US" sz="2400" b="1" dirty="0" smtClean="0"/>
              <a:t> </a:t>
            </a:r>
            <a:r>
              <a:rPr lang="en-US" sz="2400" i="1" dirty="0" smtClean="0"/>
              <a:t>Researching Indigenous Health: A Practical Guide for Researchers</a:t>
            </a:r>
          </a:p>
          <a:p>
            <a:pPr>
              <a:spcAft>
                <a:spcPts val="2400"/>
              </a:spcAft>
              <a:buSzPct val="100000"/>
              <a:buFontTx/>
              <a:buBlip>
                <a:blip r:embed="rId3"/>
              </a:buBlip>
            </a:pPr>
            <a:r>
              <a:rPr lang="en-US" sz="2400" dirty="0" smtClean="0"/>
              <a:t>http://</a:t>
            </a:r>
            <a:r>
              <a:rPr lang="en-US" sz="2400" dirty="0" err="1" smtClean="0"/>
              <a:t>www.lowitja.org.au</a:t>
            </a:r>
            <a:r>
              <a:rPr lang="en-US" sz="2400" dirty="0" smtClean="0"/>
              <a:t>/</a:t>
            </a:r>
          </a:p>
          <a:p>
            <a:pPr>
              <a:spcAft>
                <a:spcPts val="2400"/>
              </a:spcAft>
              <a:buSzPct val="100000"/>
              <a:buFontTx/>
              <a:buBlip>
                <a:blip r:embed="rId3"/>
              </a:buBlip>
            </a:pPr>
            <a:endParaRPr lang="en-US" sz="2400" i="1" dirty="0"/>
          </a:p>
        </p:txBody>
      </p:sp>
      <p:sp>
        <p:nvSpPr>
          <p:cNvPr id="13" name="TextBox 12"/>
          <p:cNvSpPr txBox="1"/>
          <p:nvPr/>
        </p:nvSpPr>
        <p:spPr>
          <a:xfrm>
            <a:off x="1082675" y="857250"/>
            <a:ext cx="6183313" cy="1569660"/>
          </a:xfrm>
          <a:prstGeom prst="rect">
            <a:avLst/>
          </a:prstGeom>
          <a:noFill/>
        </p:spPr>
        <p:txBody>
          <a:bodyPr>
            <a:spAutoFit/>
          </a:bodyPr>
          <a:lstStyle/>
          <a:p>
            <a:pPr marL="342900" lvl="0" indent="-342900">
              <a:buBlip>
                <a:blip r:embed="rId4"/>
              </a:buBlip>
              <a:defRPr/>
            </a:pPr>
            <a:r>
              <a:rPr lang="en-US" sz="3200" b="1" dirty="0" smtClean="0">
                <a:solidFill>
                  <a:prstClr val="black"/>
                </a:solidFill>
              </a:rPr>
              <a:t>Important influences </a:t>
            </a:r>
            <a:r>
              <a:rPr lang="en-US" sz="3200" b="1" dirty="0">
                <a:solidFill>
                  <a:prstClr val="black"/>
                </a:solidFill>
              </a:rPr>
              <a:t>for evaluation in Indigenous contexts in Australia </a:t>
            </a:r>
          </a:p>
        </p:txBody>
      </p:sp>
      <p:sp>
        <p:nvSpPr>
          <p:cNvPr id="5124" name="TextBox 13"/>
          <p:cNvSpPr txBox="1">
            <a:spLocks noChangeArrowheads="1"/>
          </p:cNvSpPr>
          <p:nvPr/>
        </p:nvSpPr>
        <p:spPr bwMode="auto">
          <a:xfrm>
            <a:off x="1524000" y="2712303"/>
            <a:ext cx="2438400" cy="132343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80214B"/>
                </a:solidFill>
              </a:rPr>
              <a:t>Workforce development... </a:t>
            </a:r>
          </a:p>
          <a:p>
            <a:pPr algn="r"/>
            <a:endParaRPr lang="en-US" sz="2400" dirty="0">
              <a:solidFill>
                <a:srgbClr val="80214B"/>
              </a:solidFill>
            </a:endParaRPr>
          </a:p>
        </p:txBody>
      </p:sp>
      <p:pic>
        <p:nvPicPr>
          <p:cNvPr id="6" name="Picture 5" descr="Researchers-Guide_cover_thumbnail.jpg"/>
          <p:cNvPicPr>
            <a:picLocks noChangeAspect="1"/>
          </p:cNvPicPr>
          <p:nvPr/>
        </p:nvPicPr>
        <p:blipFill>
          <a:blip r:embed="rId5"/>
          <a:stretch>
            <a:fillRect/>
          </a:stretch>
        </p:blipFill>
        <p:spPr>
          <a:xfrm>
            <a:off x="1524000" y="2514600"/>
            <a:ext cx="2499360" cy="362407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866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owitja powerpoint with text variation.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122" name="TextBox 9"/>
          <p:cNvSpPr txBox="1">
            <a:spLocks noChangeArrowheads="1"/>
          </p:cNvSpPr>
          <p:nvPr/>
        </p:nvSpPr>
        <p:spPr bwMode="auto">
          <a:xfrm>
            <a:off x="4343400" y="2712303"/>
            <a:ext cx="4495800" cy="172354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1200"/>
              </a:spcAft>
              <a:buSzPct val="100000"/>
              <a:buFontTx/>
              <a:buBlip>
                <a:blip r:embed="rId3"/>
              </a:buBlip>
            </a:pPr>
            <a:r>
              <a:rPr lang="en-US" sz="2400" dirty="0" smtClean="0"/>
              <a:t>Involving Aboriginal community in evaluation processes</a:t>
            </a:r>
          </a:p>
          <a:p>
            <a:pPr>
              <a:spcAft>
                <a:spcPts val="1200"/>
              </a:spcAft>
              <a:buSzPct val="100000"/>
              <a:buFontTx/>
              <a:buBlip>
                <a:blip r:embed="rId3"/>
              </a:buBlip>
            </a:pPr>
            <a:r>
              <a:rPr lang="en-US" sz="2400" dirty="0" smtClean="0"/>
              <a:t>Engagement strategy for implementation</a:t>
            </a:r>
            <a:endParaRPr lang="en-US" sz="2400" dirty="0"/>
          </a:p>
        </p:txBody>
      </p:sp>
      <p:sp>
        <p:nvSpPr>
          <p:cNvPr id="13" name="TextBox 12"/>
          <p:cNvSpPr txBox="1"/>
          <p:nvPr/>
        </p:nvSpPr>
        <p:spPr>
          <a:xfrm>
            <a:off x="1082675" y="857250"/>
            <a:ext cx="6183313" cy="1569660"/>
          </a:xfrm>
          <a:prstGeom prst="rect">
            <a:avLst/>
          </a:prstGeom>
          <a:noFill/>
        </p:spPr>
        <p:txBody>
          <a:bodyPr>
            <a:spAutoFit/>
          </a:bodyPr>
          <a:lstStyle/>
          <a:p>
            <a:pPr marL="342900" lvl="0" indent="-342900">
              <a:buBlip>
                <a:blip r:embed="rId4"/>
              </a:buBlip>
              <a:defRPr/>
            </a:pPr>
            <a:r>
              <a:rPr lang="en-US" sz="3200" b="1" dirty="0" smtClean="0">
                <a:solidFill>
                  <a:prstClr val="black"/>
                </a:solidFill>
              </a:rPr>
              <a:t>Important influences </a:t>
            </a:r>
            <a:r>
              <a:rPr lang="en-US" sz="3200" b="1" dirty="0">
                <a:solidFill>
                  <a:prstClr val="black"/>
                </a:solidFill>
              </a:rPr>
              <a:t>for </a:t>
            </a:r>
            <a:r>
              <a:rPr lang="en-US" sz="3200" b="1" dirty="0" smtClean="0">
                <a:solidFill>
                  <a:prstClr val="black"/>
                </a:solidFill>
              </a:rPr>
              <a:t>evaluation </a:t>
            </a:r>
            <a:r>
              <a:rPr lang="en-US" sz="3200" b="1" dirty="0">
                <a:solidFill>
                  <a:prstClr val="black"/>
                </a:solidFill>
              </a:rPr>
              <a:t>in Indigenous contexts in Australia </a:t>
            </a:r>
          </a:p>
        </p:txBody>
      </p:sp>
      <p:sp>
        <p:nvSpPr>
          <p:cNvPr id="5124" name="TextBox 13"/>
          <p:cNvSpPr txBox="1">
            <a:spLocks noChangeArrowheads="1"/>
          </p:cNvSpPr>
          <p:nvPr/>
        </p:nvSpPr>
        <p:spPr bwMode="auto">
          <a:xfrm>
            <a:off x="1524000" y="2712303"/>
            <a:ext cx="2286000" cy="175432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80214B"/>
                </a:solidFill>
              </a:rPr>
              <a:t>Community &amp; Stakeholder  engagement…</a:t>
            </a:r>
          </a:p>
          <a:p>
            <a:pPr algn="r"/>
            <a:endParaRPr lang="en-US" sz="2400" dirty="0">
              <a:solidFill>
                <a:srgbClr val="80214B"/>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58590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owitja powerpoint with text variation.pdf"/>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122" name="TextBox 9"/>
          <p:cNvSpPr txBox="1">
            <a:spLocks noChangeArrowheads="1"/>
          </p:cNvSpPr>
          <p:nvPr/>
        </p:nvSpPr>
        <p:spPr bwMode="auto">
          <a:xfrm>
            <a:off x="4343400" y="2712303"/>
            <a:ext cx="4800600" cy="249299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1200"/>
              </a:spcAft>
              <a:buSzPct val="100000"/>
              <a:buFontTx/>
              <a:buBlip>
                <a:blip r:embed="rId4"/>
              </a:buBlip>
            </a:pPr>
            <a:r>
              <a:rPr lang="en-US" sz="2400" dirty="0" smtClean="0"/>
              <a:t>Methods</a:t>
            </a:r>
          </a:p>
          <a:p>
            <a:pPr>
              <a:spcAft>
                <a:spcPts val="1200"/>
              </a:spcAft>
              <a:buSzPct val="100000"/>
              <a:buFontTx/>
              <a:buBlip>
                <a:blip r:embed="rId4"/>
              </a:buBlip>
            </a:pPr>
            <a:r>
              <a:rPr lang="en-US" sz="2400" dirty="0" smtClean="0"/>
              <a:t>Feedback</a:t>
            </a:r>
          </a:p>
          <a:p>
            <a:pPr>
              <a:spcAft>
                <a:spcPts val="1200"/>
              </a:spcAft>
              <a:buSzPct val="100000"/>
              <a:buFontTx/>
              <a:buBlip>
                <a:blip r:embed="rId4"/>
              </a:buBlip>
            </a:pPr>
            <a:r>
              <a:rPr lang="en-US" sz="2400" dirty="0" smtClean="0"/>
              <a:t>Use of incentives</a:t>
            </a:r>
          </a:p>
          <a:p>
            <a:pPr>
              <a:spcAft>
                <a:spcPts val="1200"/>
              </a:spcAft>
              <a:buSzPct val="100000"/>
              <a:buFontTx/>
              <a:buBlip>
                <a:blip r:embed="rId4"/>
              </a:buBlip>
            </a:pPr>
            <a:r>
              <a:rPr lang="en-US" sz="2400" dirty="0" smtClean="0"/>
              <a:t>Cultural issues</a:t>
            </a:r>
          </a:p>
          <a:p>
            <a:pPr marL="0" indent="0">
              <a:spcAft>
                <a:spcPts val="1200"/>
              </a:spcAft>
              <a:buSzPct val="100000"/>
            </a:pPr>
            <a:endParaRPr lang="en-US" sz="2000" dirty="0" smtClean="0"/>
          </a:p>
        </p:txBody>
      </p:sp>
      <p:sp>
        <p:nvSpPr>
          <p:cNvPr id="13" name="TextBox 12"/>
          <p:cNvSpPr txBox="1"/>
          <p:nvPr/>
        </p:nvSpPr>
        <p:spPr>
          <a:xfrm>
            <a:off x="1082675" y="857250"/>
            <a:ext cx="6183313" cy="1569660"/>
          </a:xfrm>
          <a:prstGeom prst="rect">
            <a:avLst/>
          </a:prstGeom>
          <a:noFill/>
        </p:spPr>
        <p:txBody>
          <a:bodyPr>
            <a:spAutoFit/>
          </a:bodyPr>
          <a:lstStyle/>
          <a:p>
            <a:pPr marL="342900" lvl="0" indent="-342900">
              <a:buBlip>
                <a:blip r:embed="rId5"/>
              </a:buBlip>
              <a:defRPr/>
            </a:pPr>
            <a:r>
              <a:rPr lang="en-US" sz="3200" b="1" dirty="0" smtClean="0">
                <a:solidFill>
                  <a:prstClr val="black"/>
                </a:solidFill>
              </a:rPr>
              <a:t>Important influences </a:t>
            </a:r>
            <a:r>
              <a:rPr lang="en-US" sz="3200" b="1" dirty="0">
                <a:solidFill>
                  <a:prstClr val="black"/>
                </a:solidFill>
              </a:rPr>
              <a:t>for </a:t>
            </a:r>
            <a:r>
              <a:rPr lang="en-US" sz="3200" b="1" dirty="0" smtClean="0">
                <a:solidFill>
                  <a:prstClr val="black"/>
                </a:solidFill>
              </a:rPr>
              <a:t>evaluation </a:t>
            </a:r>
            <a:r>
              <a:rPr lang="en-US" sz="3200" b="1" dirty="0">
                <a:solidFill>
                  <a:prstClr val="black"/>
                </a:solidFill>
              </a:rPr>
              <a:t>in Indigenous contexts in Australia </a:t>
            </a:r>
          </a:p>
        </p:txBody>
      </p:sp>
      <p:sp>
        <p:nvSpPr>
          <p:cNvPr id="6" name="TextBox 13"/>
          <p:cNvSpPr txBox="1">
            <a:spLocks noChangeArrowheads="1"/>
          </p:cNvSpPr>
          <p:nvPr/>
        </p:nvSpPr>
        <p:spPr bwMode="auto">
          <a:xfrm>
            <a:off x="1524000" y="2895600"/>
            <a:ext cx="2286000" cy="175432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80214B"/>
                </a:solidFill>
              </a:rPr>
              <a:t>Community &amp; Stakeholder  engagement…</a:t>
            </a:r>
          </a:p>
          <a:p>
            <a:pPr algn="r"/>
            <a:endParaRPr lang="en-US" sz="2400" dirty="0">
              <a:solidFill>
                <a:srgbClr val="80214B"/>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31077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title slide.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3074" name="TextBox 5"/>
          <p:cNvSpPr txBox="1">
            <a:spLocks noChangeArrowheads="1"/>
          </p:cNvSpPr>
          <p:nvPr/>
        </p:nvSpPr>
        <p:spPr bwMode="auto">
          <a:xfrm>
            <a:off x="468923" y="1066800"/>
            <a:ext cx="6261100" cy="280076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4400" b="1" dirty="0" smtClean="0">
                <a:solidFill>
                  <a:srgbClr val="80214B"/>
                </a:solidFill>
              </a:rPr>
              <a:t>Closing the Indigenous health gap &amp; evaluation:</a:t>
            </a:r>
            <a:r>
              <a:rPr lang="en-US" sz="4400" b="1" dirty="0" smtClean="0">
                <a:solidFill>
                  <a:srgbClr val="80214B"/>
                </a:solidFill>
              </a:rPr>
              <a:t> </a:t>
            </a:r>
            <a:r>
              <a:rPr lang="en-US" sz="4400" b="1" dirty="0" smtClean="0">
                <a:solidFill>
                  <a:srgbClr val="80214B"/>
                </a:solidFill>
              </a:rPr>
              <a:t>getting it right and making an impact</a:t>
            </a:r>
            <a:r>
              <a:rPr lang="en-US" sz="4400" b="1" dirty="0" smtClean="0">
                <a:solidFill>
                  <a:srgbClr val="80214B"/>
                </a:solidFill>
              </a:rPr>
              <a:t>  </a:t>
            </a:r>
            <a:endParaRPr lang="en-US" sz="4400" b="1" i="1" dirty="0">
              <a:solidFill>
                <a:srgbClr val="80214B"/>
              </a:solidFill>
            </a:endParaRPr>
          </a:p>
        </p:txBody>
      </p:sp>
      <p:sp>
        <p:nvSpPr>
          <p:cNvPr id="3075" name="TextBox 6"/>
          <p:cNvSpPr txBox="1">
            <a:spLocks noChangeArrowheads="1"/>
          </p:cNvSpPr>
          <p:nvPr/>
        </p:nvSpPr>
        <p:spPr bwMode="auto">
          <a:xfrm>
            <a:off x="1790700" y="4343400"/>
            <a:ext cx="4927600" cy="5847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3200" b="1" dirty="0" smtClean="0">
                <a:solidFill>
                  <a:srgbClr val="B22B47"/>
                </a:solidFill>
              </a:rPr>
              <a:t>Professor Ian Anderson </a:t>
            </a:r>
            <a:endParaRPr lang="en-US" sz="3200" b="1" dirty="0">
              <a:solidFill>
                <a:srgbClr val="B22B47"/>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92885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owitja powerpoint with text variation.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122" name="TextBox 9"/>
          <p:cNvSpPr txBox="1">
            <a:spLocks noChangeArrowheads="1"/>
          </p:cNvSpPr>
          <p:nvPr/>
        </p:nvSpPr>
        <p:spPr bwMode="auto">
          <a:xfrm>
            <a:off x="4343400" y="2712303"/>
            <a:ext cx="4495800" cy="313932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1200"/>
              </a:spcAft>
              <a:buSzPct val="100000"/>
              <a:buFontTx/>
              <a:buBlip>
                <a:blip r:embed="rId3"/>
              </a:buBlip>
            </a:pPr>
            <a:r>
              <a:rPr lang="en-US" sz="2400" dirty="0" smtClean="0"/>
              <a:t>Building strategic relationships and networks of influence (Who is the client?)</a:t>
            </a:r>
          </a:p>
          <a:p>
            <a:pPr>
              <a:spcAft>
                <a:spcPts val="1200"/>
              </a:spcAft>
              <a:buSzPct val="100000"/>
              <a:buFontTx/>
              <a:buBlip>
                <a:blip r:embed="rId3"/>
              </a:buBlip>
            </a:pPr>
            <a:r>
              <a:rPr lang="en-US" sz="2400" dirty="0" smtClean="0"/>
              <a:t>Communication </a:t>
            </a:r>
          </a:p>
          <a:p>
            <a:pPr>
              <a:spcAft>
                <a:spcPts val="1200"/>
              </a:spcAft>
              <a:buSzPct val="100000"/>
              <a:buFontTx/>
              <a:buBlip>
                <a:blip r:embed="rId3"/>
              </a:buBlip>
            </a:pPr>
            <a:r>
              <a:rPr lang="en-US" sz="2400" dirty="0" smtClean="0"/>
              <a:t>Other Impact strategies/methods</a:t>
            </a:r>
          </a:p>
          <a:p>
            <a:pPr marL="0" indent="0">
              <a:spcAft>
                <a:spcPts val="1200"/>
              </a:spcAft>
              <a:buSzPct val="100000"/>
            </a:pPr>
            <a:endParaRPr lang="en-US" sz="2400" dirty="0" smtClean="0"/>
          </a:p>
        </p:txBody>
      </p:sp>
      <p:sp>
        <p:nvSpPr>
          <p:cNvPr id="13" name="TextBox 12"/>
          <p:cNvSpPr txBox="1"/>
          <p:nvPr/>
        </p:nvSpPr>
        <p:spPr>
          <a:xfrm>
            <a:off x="1082675" y="857250"/>
            <a:ext cx="6183313" cy="1569660"/>
          </a:xfrm>
          <a:prstGeom prst="rect">
            <a:avLst/>
          </a:prstGeom>
          <a:noFill/>
        </p:spPr>
        <p:txBody>
          <a:bodyPr>
            <a:spAutoFit/>
          </a:bodyPr>
          <a:lstStyle/>
          <a:p>
            <a:pPr marL="342900" lvl="0" indent="-342900">
              <a:buBlip>
                <a:blip r:embed="rId4"/>
              </a:buBlip>
              <a:defRPr/>
            </a:pPr>
            <a:r>
              <a:rPr lang="en-US" sz="3200" b="1" dirty="0" smtClean="0">
                <a:solidFill>
                  <a:prstClr val="black"/>
                </a:solidFill>
              </a:rPr>
              <a:t>Important influences </a:t>
            </a:r>
            <a:r>
              <a:rPr lang="en-US" sz="3200" b="1" dirty="0">
                <a:solidFill>
                  <a:prstClr val="black"/>
                </a:solidFill>
              </a:rPr>
              <a:t>for </a:t>
            </a:r>
            <a:r>
              <a:rPr lang="en-US" sz="3200" b="1" dirty="0" smtClean="0">
                <a:solidFill>
                  <a:prstClr val="black"/>
                </a:solidFill>
              </a:rPr>
              <a:t>evaluation </a:t>
            </a:r>
            <a:r>
              <a:rPr lang="en-US" sz="3200" b="1" dirty="0">
                <a:solidFill>
                  <a:prstClr val="black"/>
                </a:solidFill>
              </a:rPr>
              <a:t>in Indigenous contexts in Australia </a:t>
            </a:r>
          </a:p>
        </p:txBody>
      </p:sp>
      <p:sp>
        <p:nvSpPr>
          <p:cNvPr id="5124" name="TextBox 13"/>
          <p:cNvSpPr txBox="1">
            <a:spLocks noChangeArrowheads="1"/>
          </p:cNvSpPr>
          <p:nvPr/>
        </p:nvSpPr>
        <p:spPr bwMode="auto">
          <a:xfrm>
            <a:off x="1524000" y="2712303"/>
            <a:ext cx="2286000" cy="175432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80214B"/>
                </a:solidFill>
              </a:rPr>
              <a:t>Planning for influence and impact…</a:t>
            </a:r>
          </a:p>
          <a:p>
            <a:pPr algn="r"/>
            <a:endParaRPr lang="en-US" sz="2400" dirty="0">
              <a:solidFill>
                <a:srgbClr val="80214B"/>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31077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9" name="Picture 6" descr="Lowitja powerpoint with text 2.psd"/>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 name="Picture 1" descr="Lowitja diagram-5 diagrams-FINAL powerpoint insert.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57182"/>
            <a:ext cx="9144000" cy="646161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7056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1" name="Picture 8" descr="Lowitja powerpoint with text variation 2.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 name="Picture 1" descr="Lowitja diagram-5 diagrams-FINAL powerpoint insert.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64848" y="190500"/>
            <a:ext cx="9144000" cy="646161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0144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owitja powerpoint with text variation.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122" name="TextBox 9"/>
          <p:cNvSpPr txBox="1">
            <a:spLocks noChangeArrowheads="1"/>
          </p:cNvSpPr>
          <p:nvPr/>
        </p:nvSpPr>
        <p:spPr bwMode="auto">
          <a:xfrm>
            <a:off x="3962400" y="2712303"/>
            <a:ext cx="4800600" cy="233910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1200"/>
              </a:spcAft>
              <a:buSzPct val="100000"/>
              <a:buFontTx/>
              <a:buBlip>
                <a:blip r:embed="rId3"/>
              </a:buBlip>
            </a:pPr>
            <a:r>
              <a:rPr lang="en-US" sz="2400" dirty="0" smtClean="0"/>
              <a:t>Leadership…</a:t>
            </a:r>
          </a:p>
          <a:p>
            <a:pPr>
              <a:spcAft>
                <a:spcPts val="1200"/>
              </a:spcAft>
              <a:buSzPct val="100000"/>
              <a:buFontTx/>
              <a:buBlip>
                <a:blip r:embed="rId3"/>
              </a:buBlip>
            </a:pPr>
            <a:r>
              <a:rPr lang="en-US" sz="2400" dirty="0" smtClean="0"/>
              <a:t>Participation in research processes including governance…</a:t>
            </a:r>
          </a:p>
          <a:p>
            <a:pPr>
              <a:spcAft>
                <a:spcPts val="1200"/>
              </a:spcAft>
              <a:buSzPct val="100000"/>
              <a:buFontTx/>
              <a:buBlip>
                <a:blip r:embed="rId3"/>
              </a:buBlip>
            </a:pPr>
            <a:r>
              <a:rPr lang="en-US" sz="2400" dirty="0" smtClean="0"/>
              <a:t>Reaching Agreement…</a:t>
            </a:r>
          </a:p>
          <a:p>
            <a:pPr>
              <a:spcAft>
                <a:spcPts val="1200"/>
              </a:spcAft>
              <a:buSzPct val="100000"/>
              <a:buFontTx/>
              <a:buBlip>
                <a:blip r:embed="rId3"/>
              </a:buBlip>
            </a:pPr>
            <a:endParaRPr lang="en-US" sz="2000" dirty="0"/>
          </a:p>
        </p:txBody>
      </p:sp>
      <p:sp>
        <p:nvSpPr>
          <p:cNvPr id="13" name="TextBox 12"/>
          <p:cNvSpPr txBox="1"/>
          <p:nvPr/>
        </p:nvSpPr>
        <p:spPr>
          <a:xfrm>
            <a:off x="1082675" y="857250"/>
            <a:ext cx="6183313" cy="1569660"/>
          </a:xfrm>
          <a:prstGeom prst="rect">
            <a:avLst/>
          </a:prstGeom>
          <a:noFill/>
        </p:spPr>
        <p:txBody>
          <a:bodyPr>
            <a:spAutoFit/>
          </a:bodyPr>
          <a:lstStyle/>
          <a:p>
            <a:pPr marL="342900" lvl="0" indent="-342900">
              <a:buBlip>
                <a:blip r:embed="rId4"/>
              </a:buBlip>
              <a:defRPr/>
            </a:pPr>
            <a:r>
              <a:rPr lang="en-US" sz="3200" b="1" dirty="0" smtClean="0">
                <a:solidFill>
                  <a:prstClr val="black"/>
                </a:solidFill>
              </a:rPr>
              <a:t>Important influences </a:t>
            </a:r>
            <a:r>
              <a:rPr lang="en-US" sz="3200" b="1" dirty="0">
                <a:solidFill>
                  <a:prstClr val="black"/>
                </a:solidFill>
              </a:rPr>
              <a:t>for evaluation in Indigenous contexts in Australia </a:t>
            </a:r>
          </a:p>
        </p:txBody>
      </p:sp>
      <p:sp>
        <p:nvSpPr>
          <p:cNvPr id="5124" name="TextBox 13"/>
          <p:cNvSpPr txBox="1">
            <a:spLocks noChangeArrowheads="1"/>
          </p:cNvSpPr>
          <p:nvPr/>
        </p:nvSpPr>
        <p:spPr bwMode="auto">
          <a:xfrm>
            <a:off x="1524000" y="2712303"/>
            <a:ext cx="2286000" cy="175432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80214B"/>
                </a:solidFill>
              </a:rPr>
              <a:t>Evaluations Methods Development</a:t>
            </a:r>
          </a:p>
          <a:p>
            <a:pPr algn="r"/>
            <a:endParaRPr lang="en-US" sz="2400" dirty="0">
              <a:solidFill>
                <a:srgbClr val="80214B"/>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590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owitja powerpoint with text variation.pdf"/>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122" name="TextBox 9"/>
          <p:cNvSpPr txBox="1">
            <a:spLocks noChangeArrowheads="1"/>
          </p:cNvSpPr>
          <p:nvPr/>
        </p:nvSpPr>
        <p:spPr bwMode="auto">
          <a:xfrm>
            <a:off x="3962400" y="2712303"/>
            <a:ext cx="4800600" cy="18774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1200"/>
              </a:spcAft>
              <a:buSzPct val="100000"/>
              <a:buFontTx/>
              <a:buBlip>
                <a:blip r:embed="rId4"/>
              </a:buBlip>
            </a:pPr>
            <a:r>
              <a:rPr lang="en-US" sz="2400" dirty="0" smtClean="0"/>
              <a:t>Impact &amp; Process Outcomes</a:t>
            </a:r>
          </a:p>
          <a:p>
            <a:pPr>
              <a:spcAft>
                <a:spcPts val="1200"/>
              </a:spcAft>
              <a:buSzPct val="100000"/>
              <a:buFontTx/>
              <a:buBlip>
                <a:blip r:embed="rId4"/>
              </a:buBlip>
            </a:pPr>
            <a:r>
              <a:rPr lang="en-US" sz="2400" dirty="0" smtClean="0"/>
              <a:t>Data Systems development</a:t>
            </a:r>
          </a:p>
          <a:p>
            <a:pPr>
              <a:spcAft>
                <a:spcPts val="1200"/>
              </a:spcAft>
              <a:buSzPct val="100000"/>
              <a:buFontTx/>
              <a:buBlip>
                <a:blip r:embed="rId4"/>
              </a:buBlip>
            </a:pPr>
            <a:r>
              <a:rPr lang="en-US" sz="2400" dirty="0" smtClean="0"/>
              <a:t>Analysis (including attribution in complex program evaluation)</a:t>
            </a:r>
            <a:endParaRPr lang="en-US" sz="2000" dirty="0"/>
          </a:p>
        </p:txBody>
      </p:sp>
      <p:sp>
        <p:nvSpPr>
          <p:cNvPr id="13" name="TextBox 12"/>
          <p:cNvSpPr txBox="1"/>
          <p:nvPr/>
        </p:nvSpPr>
        <p:spPr>
          <a:xfrm>
            <a:off x="1082675" y="857250"/>
            <a:ext cx="6183313" cy="1569660"/>
          </a:xfrm>
          <a:prstGeom prst="rect">
            <a:avLst/>
          </a:prstGeom>
          <a:noFill/>
        </p:spPr>
        <p:txBody>
          <a:bodyPr>
            <a:spAutoFit/>
          </a:bodyPr>
          <a:lstStyle/>
          <a:p>
            <a:pPr marL="342900" lvl="0" indent="-342900">
              <a:buBlip>
                <a:blip r:embed="rId5"/>
              </a:buBlip>
              <a:defRPr/>
            </a:pPr>
            <a:r>
              <a:rPr lang="en-US" sz="3200" b="1" dirty="0" smtClean="0">
                <a:solidFill>
                  <a:prstClr val="black"/>
                </a:solidFill>
              </a:rPr>
              <a:t>Important influences </a:t>
            </a:r>
            <a:r>
              <a:rPr lang="en-US" sz="3200" b="1" dirty="0">
                <a:solidFill>
                  <a:prstClr val="black"/>
                </a:solidFill>
              </a:rPr>
              <a:t>for evaluation in Indigenous contexts in Australia </a:t>
            </a:r>
          </a:p>
        </p:txBody>
      </p:sp>
      <p:sp>
        <p:nvSpPr>
          <p:cNvPr id="5124" name="TextBox 13"/>
          <p:cNvSpPr txBox="1">
            <a:spLocks noChangeArrowheads="1"/>
          </p:cNvSpPr>
          <p:nvPr/>
        </p:nvSpPr>
        <p:spPr bwMode="auto">
          <a:xfrm>
            <a:off x="1524000" y="2712303"/>
            <a:ext cx="2286000" cy="175432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80214B"/>
                </a:solidFill>
              </a:rPr>
              <a:t>Evaluations Methods Development</a:t>
            </a:r>
          </a:p>
          <a:p>
            <a:pPr algn="r"/>
            <a:endParaRPr lang="en-US" sz="2400" dirty="0">
              <a:solidFill>
                <a:srgbClr val="80214B"/>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590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with text 3.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6" name="TextBox 5"/>
          <p:cNvSpPr txBox="1"/>
          <p:nvPr/>
        </p:nvSpPr>
        <p:spPr>
          <a:xfrm>
            <a:off x="1036638" y="2897188"/>
            <a:ext cx="6184900" cy="768350"/>
          </a:xfrm>
          <a:prstGeom prst="rect">
            <a:avLst/>
          </a:prstGeom>
          <a:noFill/>
        </p:spPr>
        <p:txBody>
          <a:bodyPr>
            <a:spAutoFit/>
          </a:bodyPr>
          <a:lstStyle/>
          <a:p>
            <a:pPr fontAlgn="auto">
              <a:spcBef>
                <a:spcPts val="0"/>
              </a:spcBef>
              <a:spcAft>
                <a:spcPts val="0"/>
              </a:spcAft>
              <a:defRPr/>
            </a:pPr>
            <a:r>
              <a:rPr lang="en-US" sz="4400" b="1" dirty="0" smtClean="0">
                <a:solidFill>
                  <a:srgbClr val="127EAE"/>
                </a:solidFill>
                <a:latin typeface="+mj-lt"/>
                <a:ea typeface="+mn-ea"/>
                <a:cs typeface="Calibri (Body)"/>
              </a:rPr>
              <a:t>Take home messages </a:t>
            </a:r>
            <a:endParaRPr lang="en-US" sz="4400" b="1" dirty="0">
              <a:solidFill>
                <a:srgbClr val="127EAE"/>
              </a:solidFill>
              <a:latin typeface="+mj-lt"/>
              <a:ea typeface="+mn-ea"/>
              <a:cs typeface="Calibri (Body)"/>
            </a:endParaRPr>
          </a:p>
        </p:txBody>
      </p:sp>
      <p:pic>
        <p:nvPicPr>
          <p:cNvPr id="8195" name="Picture 9"/>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1413" y="0"/>
            <a:ext cx="3395662" cy="2782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196" name="TextBox 7"/>
          <p:cNvSpPr txBox="1">
            <a:spLocks noChangeArrowheads="1"/>
          </p:cNvSpPr>
          <p:nvPr/>
        </p:nvSpPr>
        <p:spPr bwMode="auto">
          <a:xfrm>
            <a:off x="762000" y="3702050"/>
            <a:ext cx="8382000" cy="218521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ts val="1200"/>
              </a:spcBef>
              <a:spcAft>
                <a:spcPts val="1200"/>
              </a:spcAft>
              <a:buSzPct val="100000"/>
              <a:buFontTx/>
              <a:buBlip>
                <a:blip r:embed="rId4"/>
              </a:buBlip>
            </a:pPr>
            <a:r>
              <a:rPr lang="en-US" sz="2400" dirty="0" smtClean="0"/>
              <a:t>Evaluation has a significant role in </a:t>
            </a:r>
            <a:r>
              <a:rPr lang="en-US" sz="2400" dirty="0"/>
              <a:t>Indigenous</a:t>
            </a:r>
            <a:r>
              <a:rPr lang="en-US" sz="2400" dirty="0" smtClean="0"/>
              <a:t> health and other contexts </a:t>
            </a:r>
            <a:r>
              <a:rPr lang="en-US" sz="2400" dirty="0"/>
              <a:t>in </a:t>
            </a:r>
            <a:r>
              <a:rPr lang="en-US" sz="2400" dirty="0" smtClean="0"/>
              <a:t>Australia</a:t>
            </a:r>
          </a:p>
          <a:p>
            <a:pPr lvl="1">
              <a:spcBef>
                <a:spcPts val="1200"/>
              </a:spcBef>
              <a:spcAft>
                <a:spcPts val="1200"/>
              </a:spcAft>
              <a:buSzPct val="100000"/>
              <a:buFontTx/>
              <a:buBlip>
                <a:blip r:embed="rId4"/>
              </a:buBlip>
            </a:pPr>
            <a:r>
              <a:rPr lang="en-US" sz="2400" dirty="0" smtClean="0"/>
              <a:t>Supporting service and systems development</a:t>
            </a:r>
          </a:p>
          <a:p>
            <a:pPr lvl="1">
              <a:spcBef>
                <a:spcPts val="1200"/>
              </a:spcBef>
              <a:spcAft>
                <a:spcPts val="1200"/>
              </a:spcAft>
              <a:buSzPct val="100000"/>
              <a:buFontTx/>
              <a:buBlip>
                <a:blip r:embed="rId4"/>
              </a:buBlip>
            </a:pPr>
            <a:r>
              <a:rPr lang="en-US" sz="2400" dirty="0" smtClean="0"/>
              <a:t>Providing an evidence base in a contested policy context</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80287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with text 3.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6" name="TextBox 5"/>
          <p:cNvSpPr txBox="1"/>
          <p:nvPr/>
        </p:nvSpPr>
        <p:spPr>
          <a:xfrm>
            <a:off x="1036638" y="2897188"/>
            <a:ext cx="6184900" cy="768350"/>
          </a:xfrm>
          <a:prstGeom prst="rect">
            <a:avLst/>
          </a:prstGeom>
          <a:noFill/>
        </p:spPr>
        <p:txBody>
          <a:bodyPr>
            <a:spAutoFit/>
          </a:bodyPr>
          <a:lstStyle/>
          <a:p>
            <a:pPr fontAlgn="auto">
              <a:spcBef>
                <a:spcPts val="0"/>
              </a:spcBef>
              <a:spcAft>
                <a:spcPts val="0"/>
              </a:spcAft>
              <a:defRPr/>
            </a:pPr>
            <a:r>
              <a:rPr lang="en-US" sz="4400" b="1" dirty="0" smtClean="0">
                <a:solidFill>
                  <a:srgbClr val="127EAE"/>
                </a:solidFill>
                <a:latin typeface="+mj-lt"/>
                <a:ea typeface="+mn-ea"/>
                <a:cs typeface="Calibri (Body)"/>
              </a:rPr>
              <a:t>Take home messages </a:t>
            </a:r>
            <a:endParaRPr lang="en-US" sz="4400" b="1" dirty="0">
              <a:solidFill>
                <a:srgbClr val="127EAE"/>
              </a:solidFill>
              <a:latin typeface="+mj-lt"/>
              <a:ea typeface="+mn-ea"/>
              <a:cs typeface="Calibri (Body)"/>
            </a:endParaRPr>
          </a:p>
        </p:txBody>
      </p:sp>
      <p:pic>
        <p:nvPicPr>
          <p:cNvPr id="8195" name="Picture 9"/>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1413" y="0"/>
            <a:ext cx="3395662" cy="2782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196" name="TextBox 7"/>
          <p:cNvSpPr txBox="1">
            <a:spLocks noChangeArrowheads="1"/>
          </p:cNvSpPr>
          <p:nvPr/>
        </p:nvSpPr>
        <p:spPr bwMode="auto">
          <a:xfrm>
            <a:off x="762000" y="3702050"/>
            <a:ext cx="8077200" cy="255454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ts val="1200"/>
              </a:spcBef>
              <a:buSzPct val="100000"/>
              <a:buFontTx/>
              <a:buBlip>
                <a:blip r:embed="rId4"/>
              </a:buBlip>
            </a:pPr>
            <a:r>
              <a:rPr lang="en-US" sz="2400" dirty="0" smtClean="0"/>
              <a:t>Issues that</a:t>
            </a:r>
            <a:r>
              <a:rPr lang="en-US" sz="2400" dirty="0" smtClean="0"/>
              <a:t> require a focus in order to ‘get it right’.</a:t>
            </a:r>
            <a:endParaRPr lang="en-US" sz="2400" dirty="0" smtClean="0"/>
          </a:p>
          <a:p>
            <a:pPr lvl="2">
              <a:spcBef>
                <a:spcPts val="1200"/>
              </a:spcBef>
              <a:buSzPct val="100000"/>
              <a:buFontTx/>
              <a:buBlip>
                <a:blip r:embed="rId4"/>
              </a:buBlip>
            </a:pPr>
            <a:r>
              <a:rPr lang="en-US" sz="2400" dirty="0" smtClean="0"/>
              <a:t>Indigenous leadership</a:t>
            </a:r>
          </a:p>
          <a:p>
            <a:pPr lvl="2">
              <a:spcBef>
                <a:spcPts val="1200"/>
              </a:spcBef>
              <a:buSzPct val="100000"/>
              <a:buFontTx/>
              <a:buBlip>
                <a:blip r:embed="rId4"/>
              </a:buBlip>
            </a:pPr>
            <a:r>
              <a:rPr lang="en-US" sz="2400" dirty="0" smtClean="0"/>
              <a:t>Workforce capacity</a:t>
            </a:r>
          </a:p>
          <a:p>
            <a:pPr lvl="2">
              <a:spcBef>
                <a:spcPts val="1200"/>
              </a:spcBef>
              <a:buSzPct val="100000"/>
              <a:buFontTx/>
              <a:buBlip>
                <a:blip r:embed="rId4"/>
              </a:buBlip>
            </a:pPr>
            <a:r>
              <a:rPr lang="en-US" sz="2400" dirty="0" smtClean="0"/>
              <a:t>Community Engagement</a:t>
            </a:r>
          </a:p>
          <a:p>
            <a:pPr>
              <a:spcBef>
                <a:spcPts val="1200"/>
              </a:spcBef>
              <a:buSzPct val="100000"/>
              <a:buFontTx/>
              <a:buBlip>
                <a:blip r:embed="rId4"/>
              </a:buBlip>
            </a:pPr>
            <a:r>
              <a:rPr lang="en-US" sz="2400" dirty="0" smtClean="0"/>
              <a:t>Nevertheless methodological development is still important</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35441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with text 3.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6" name="TextBox 5"/>
          <p:cNvSpPr txBox="1"/>
          <p:nvPr/>
        </p:nvSpPr>
        <p:spPr>
          <a:xfrm>
            <a:off x="1036638" y="2897188"/>
            <a:ext cx="6184900" cy="768350"/>
          </a:xfrm>
          <a:prstGeom prst="rect">
            <a:avLst/>
          </a:prstGeom>
          <a:noFill/>
        </p:spPr>
        <p:txBody>
          <a:bodyPr>
            <a:spAutoFit/>
          </a:bodyPr>
          <a:lstStyle/>
          <a:p>
            <a:pPr fontAlgn="auto">
              <a:spcBef>
                <a:spcPts val="0"/>
              </a:spcBef>
              <a:spcAft>
                <a:spcPts val="0"/>
              </a:spcAft>
              <a:defRPr/>
            </a:pPr>
            <a:r>
              <a:rPr lang="en-US" sz="4400" b="1" dirty="0" smtClean="0">
                <a:solidFill>
                  <a:srgbClr val="127EAE"/>
                </a:solidFill>
                <a:latin typeface="+mj-lt"/>
                <a:ea typeface="+mn-ea"/>
                <a:cs typeface="Calibri (Body)"/>
              </a:rPr>
              <a:t>Take home messages </a:t>
            </a:r>
            <a:endParaRPr lang="en-US" sz="4400" b="1" dirty="0">
              <a:solidFill>
                <a:srgbClr val="127EAE"/>
              </a:solidFill>
              <a:latin typeface="+mj-lt"/>
              <a:ea typeface="+mn-ea"/>
              <a:cs typeface="Calibri (Body)"/>
            </a:endParaRPr>
          </a:p>
        </p:txBody>
      </p:sp>
      <p:pic>
        <p:nvPicPr>
          <p:cNvPr id="8195" name="Picture 9"/>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1413" y="0"/>
            <a:ext cx="3395662" cy="2782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196" name="TextBox 7"/>
          <p:cNvSpPr txBox="1">
            <a:spLocks noChangeArrowheads="1"/>
          </p:cNvSpPr>
          <p:nvPr/>
        </p:nvSpPr>
        <p:spPr bwMode="auto">
          <a:xfrm>
            <a:off x="1036638" y="3702050"/>
            <a:ext cx="8107362" cy="261610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ts val="1200"/>
              </a:spcBef>
              <a:buSzPct val="100000"/>
              <a:buFontTx/>
              <a:buBlip>
                <a:blip r:embed="rId4"/>
              </a:buBlip>
            </a:pPr>
            <a:r>
              <a:rPr lang="en-US" sz="2400" dirty="0" smtClean="0"/>
              <a:t>The impact of evaluation can be improved by a greater emphasis on</a:t>
            </a:r>
            <a:endParaRPr lang="en-US" sz="2400" i="1" dirty="0" smtClean="0"/>
          </a:p>
          <a:p>
            <a:pPr lvl="2">
              <a:spcBef>
                <a:spcPts val="1200"/>
              </a:spcBef>
              <a:buSzPct val="100000"/>
              <a:buFontTx/>
              <a:buBlip>
                <a:blip r:embed="rId4"/>
              </a:buBlip>
            </a:pPr>
            <a:r>
              <a:rPr lang="en-US" sz="2400" dirty="0" smtClean="0"/>
              <a:t>Strategies and methods that strengthen the link between evaluation and the development of practice and policy</a:t>
            </a:r>
          </a:p>
          <a:p>
            <a:pPr lvl="2">
              <a:spcBef>
                <a:spcPts val="1200"/>
              </a:spcBef>
              <a:buSzPct val="100000"/>
              <a:buFontTx/>
              <a:buBlip>
                <a:blip r:embed="rId4"/>
              </a:buBlip>
            </a:pPr>
            <a:r>
              <a:rPr lang="en-US" sz="2400" dirty="0" smtClean="0"/>
              <a:t>Communication strategies</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02258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background.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3108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with text 5.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6" name="TextBox 5"/>
          <p:cNvSpPr txBox="1"/>
          <p:nvPr/>
        </p:nvSpPr>
        <p:spPr>
          <a:xfrm>
            <a:off x="1031875" y="977900"/>
            <a:ext cx="7096125" cy="584775"/>
          </a:xfrm>
          <a:prstGeom prst="rect">
            <a:avLst/>
          </a:prstGeom>
          <a:noFill/>
        </p:spPr>
        <p:txBody>
          <a:bodyPr>
            <a:spAutoFit/>
          </a:bodyPr>
          <a:lstStyle/>
          <a:p>
            <a:pPr fontAlgn="auto">
              <a:spcBef>
                <a:spcPts val="0"/>
              </a:spcBef>
              <a:spcAft>
                <a:spcPts val="0"/>
              </a:spcAft>
              <a:defRPr/>
            </a:pPr>
            <a:r>
              <a:rPr lang="en-US" sz="3200" b="1" dirty="0" smtClean="0">
                <a:latin typeface="+mj-lt"/>
                <a:ea typeface="+mn-ea"/>
                <a:cs typeface="Calibri (Body)"/>
              </a:rPr>
              <a:t>Overview</a:t>
            </a:r>
            <a:endParaRPr lang="en-US" sz="3200" b="1" dirty="0">
              <a:latin typeface="+mj-lt"/>
              <a:ea typeface="+mn-ea"/>
              <a:cs typeface="Calibri (Body)"/>
            </a:endParaRPr>
          </a:p>
        </p:txBody>
      </p:sp>
      <p:sp>
        <p:nvSpPr>
          <p:cNvPr id="10" name="Rectangle 9"/>
          <p:cNvSpPr/>
          <p:nvPr/>
        </p:nvSpPr>
        <p:spPr>
          <a:xfrm>
            <a:off x="1142998" y="2120949"/>
            <a:ext cx="7696202" cy="2154436"/>
          </a:xfrm>
          <a:prstGeom prst="rect">
            <a:avLst/>
          </a:prstGeom>
        </p:spPr>
        <p:txBody>
          <a:bodyPr wrap="square">
            <a:spAutoFit/>
          </a:bodyPr>
          <a:lstStyle/>
          <a:p>
            <a:pPr marL="342900" indent="-342900" fontAlgn="auto">
              <a:spcBef>
                <a:spcPts val="0"/>
              </a:spcBef>
              <a:spcAft>
                <a:spcPts val="1200"/>
              </a:spcAft>
              <a:buFontTx/>
              <a:buBlip>
                <a:blip r:embed="rId3"/>
              </a:buBlip>
              <a:defRPr/>
            </a:pPr>
            <a:r>
              <a:rPr lang="en-US" sz="2800" dirty="0" smtClean="0"/>
              <a:t>Evidence in Indigenous health policy</a:t>
            </a:r>
            <a:endParaRPr lang="en-US" sz="2800" dirty="0" smtClean="0"/>
          </a:p>
          <a:p>
            <a:pPr marL="342900" indent="-342900" fontAlgn="auto">
              <a:spcBef>
                <a:spcPts val="0"/>
              </a:spcBef>
              <a:spcAft>
                <a:spcPts val="1200"/>
              </a:spcAft>
              <a:buFontTx/>
              <a:buBlip>
                <a:blip r:embed="rId3"/>
              </a:buBlip>
              <a:defRPr/>
            </a:pPr>
            <a:r>
              <a:rPr lang="en-US" sz="2800" dirty="0" smtClean="0"/>
              <a:t>‘Getting it right’ &amp; ‘</a:t>
            </a:r>
            <a:r>
              <a:rPr lang="en-US" sz="2800" dirty="0" smtClean="0"/>
              <a:t>making an impact’</a:t>
            </a:r>
            <a:endParaRPr lang="en-US" sz="2800" dirty="0" smtClean="0"/>
          </a:p>
          <a:p>
            <a:pPr marL="342900" indent="-342900" fontAlgn="auto">
              <a:spcBef>
                <a:spcPts val="0"/>
              </a:spcBef>
              <a:spcAft>
                <a:spcPts val="1200"/>
              </a:spcAft>
              <a:buFontTx/>
              <a:buBlip>
                <a:blip r:embed="rId3"/>
              </a:buBlip>
              <a:defRPr/>
            </a:pPr>
            <a:r>
              <a:rPr lang="en-US" sz="2800" dirty="0" smtClean="0"/>
              <a:t>Take home messages</a:t>
            </a:r>
            <a:endParaRPr lang="en-US" sz="2800" dirty="0"/>
          </a:p>
          <a:p>
            <a:pPr fontAlgn="auto">
              <a:spcBef>
                <a:spcPts val="0"/>
              </a:spcBef>
              <a:spcAft>
                <a:spcPts val="1200"/>
              </a:spcAft>
              <a:defRPr/>
            </a:pPr>
            <a:endParaRPr lang="en-US" sz="2000" dirty="0">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938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with text 5.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6" name="TextBox 5"/>
          <p:cNvSpPr txBox="1"/>
          <p:nvPr/>
        </p:nvSpPr>
        <p:spPr>
          <a:xfrm>
            <a:off x="1031875" y="977900"/>
            <a:ext cx="7096125" cy="707886"/>
          </a:xfrm>
          <a:prstGeom prst="rect">
            <a:avLst/>
          </a:prstGeom>
          <a:noFill/>
        </p:spPr>
        <p:txBody>
          <a:bodyPr>
            <a:spAutoFit/>
          </a:bodyPr>
          <a:lstStyle/>
          <a:p>
            <a:pPr fontAlgn="auto">
              <a:spcBef>
                <a:spcPts val="0"/>
              </a:spcBef>
              <a:spcAft>
                <a:spcPts val="0"/>
              </a:spcAft>
              <a:defRPr/>
            </a:pPr>
            <a:r>
              <a:rPr lang="en-US" sz="4000" b="1" dirty="0" smtClean="0">
                <a:latin typeface="+mj-lt"/>
                <a:ea typeface="+mn-ea"/>
                <a:cs typeface="Calibri (Body)"/>
              </a:rPr>
              <a:t>The </a:t>
            </a:r>
            <a:r>
              <a:rPr lang="en-US" sz="4000" b="1" dirty="0" smtClean="0">
                <a:latin typeface="+mj-lt"/>
                <a:cs typeface="Calibri (Body)"/>
              </a:rPr>
              <a:t>Policy Agenda</a:t>
            </a:r>
            <a:endParaRPr lang="en-US" sz="4000" b="1" dirty="0">
              <a:latin typeface="+mj-lt"/>
              <a:ea typeface="+mn-ea"/>
              <a:cs typeface="Calibri (Body)"/>
            </a:endParaRPr>
          </a:p>
        </p:txBody>
      </p:sp>
      <p:sp>
        <p:nvSpPr>
          <p:cNvPr id="5" name="Rectangle 4"/>
          <p:cNvSpPr/>
          <p:nvPr/>
        </p:nvSpPr>
        <p:spPr>
          <a:xfrm>
            <a:off x="1219200" y="1828800"/>
            <a:ext cx="7391400" cy="4832092"/>
          </a:xfrm>
          <a:prstGeom prst="rect">
            <a:avLst/>
          </a:prstGeom>
        </p:spPr>
        <p:txBody>
          <a:bodyPr wrap="square">
            <a:spAutoFit/>
          </a:bodyPr>
          <a:lstStyle/>
          <a:p>
            <a:pPr marL="342900" indent="-342900" fontAlgn="auto">
              <a:spcBef>
                <a:spcPts val="0"/>
              </a:spcBef>
              <a:spcAft>
                <a:spcPts val="3600"/>
              </a:spcAft>
              <a:buClr>
                <a:scrgbClr r="0" g="0" b="0"/>
              </a:buClr>
              <a:buFontTx/>
              <a:buBlip>
                <a:blip r:embed="rId3"/>
              </a:buBlip>
              <a:defRPr/>
            </a:pPr>
            <a:r>
              <a:rPr lang="en-US" sz="2800" dirty="0" smtClean="0"/>
              <a:t>On the 24</a:t>
            </a:r>
            <a:r>
              <a:rPr lang="en-US" sz="2800" baseline="30000" dirty="0" smtClean="0"/>
              <a:t>th</a:t>
            </a:r>
            <a:r>
              <a:rPr lang="en-US" sz="2800" dirty="0" smtClean="0"/>
              <a:t> of March 2008 the Prime Minister Kevin Rudd, the leader of the federal opposition and significant leaders in the health sector signed a pledge to:</a:t>
            </a:r>
          </a:p>
          <a:p>
            <a:pPr marL="800100" lvl="1" indent="-342900">
              <a:spcAft>
                <a:spcPts val="1800"/>
              </a:spcAft>
              <a:buClr>
                <a:scrgbClr r="0" g="0" b="0"/>
              </a:buClr>
              <a:buFontTx/>
              <a:buBlip>
                <a:blip r:embed="rId3"/>
              </a:buBlip>
              <a:defRPr/>
            </a:pPr>
            <a:r>
              <a:rPr lang="en-US" sz="2800" dirty="0" smtClean="0"/>
              <a:t>Close the Indigenous health gap by 2030</a:t>
            </a:r>
          </a:p>
          <a:p>
            <a:pPr marL="800100" lvl="1" indent="-342900">
              <a:spcAft>
                <a:spcPts val="1800"/>
              </a:spcAft>
              <a:buClr>
                <a:scrgbClr r="0" g="0" b="0"/>
              </a:buClr>
              <a:buFontTx/>
              <a:buBlip>
                <a:blip r:embed="rId3"/>
              </a:buBlip>
              <a:defRPr/>
            </a:pPr>
            <a:r>
              <a:rPr lang="en-US" sz="2800" dirty="0" smtClean="0"/>
              <a:t>Close the equity gap in health service provision by 2018</a:t>
            </a:r>
          </a:p>
          <a:p>
            <a:pPr marL="800100" lvl="1" indent="-342900">
              <a:buClr>
                <a:scrgbClr r="0" g="0" b="0"/>
              </a:buClr>
              <a:buFontTx/>
              <a:buBlip>
                <a:blip r:embed="rId3"/>
              </a:buBlip>
              <a:defRPr/>
            </a:pPr>
            <a:endParaRPr lang="en-US" sz="2400" dirty="0" smtClean="0"/>
          </a:p>
          <a:p>
            <a:pPr marL="800100" lvl="1" indent="-342900">
              <a:buClr>
                <a:scrgbClr r="0" g="0" b="0"/>
              </a:buClr>
              <a:buFontTx/>
              <a:buBlip>
                <a:blip r:embed="rId3"/>
              </a:buBlip>
              <a:defRPr/>
            </a:pP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938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with text 5.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6" name="TextBox 5"/>
          <p:cNvSpPr txBox="1"/>
          <p:nvPr/>
        </p:nvSpPr>
        <p:spPr>
          <a:xfrm>
            <a:off x="990600" y="381000"/>
            <a:ext cx="7772400" cy="584776"/>
          </a:xfrm>
          <a:prstGeom prst="rect">
            <a:avLst/>
          </a:prstGeom>
          <a:noFill/>
        </p:spPr>
        <p:txBody>
          <a:bodyPr wrap="square">
            <a:spAutoFit/>
          </a:bodyPr>
          <a:lstStyle/>
          <a:p>
            <a:pPr fontAlgn="auto">
              <a:spcBef>
                <a:spcPts val="0"/>
              </a:spcBef>
              <a:spcAft>
                <a:spcPts val="0"/>
              </a:spcAft>
              <a:defRPr/>
            </a:pPr>
            <a:r>
              <a:rPr lang="en-US" sz="3200" b="1" dirty="0" smtClean="0">
                <a:latin typeface="+mj-lt"/>
                <a:cs typeface="Calibri (Body)"/>
              </a:rPr>
              <a:t>Council of Australian Governments Targets</a:t>
            </a:r>
            <a:endParaRPr lang="en-US" sz="3200" b="1" dirty="0">
              <a:latin typeface="+mj-lt"/>
              <a:ea typeface="+mn-ea"/>
              <a:cs typeface="Calibri (Body)"/>
            </a:endParaRPr>
          </a:p>
        </p:txBody>
      </p:sp>
      <p:sp>
        <p:nvSpPr>
          <p:cNvPr id="10" name="Rectangle 9"/>
          <p:cNvSpPr/>
          <p:nvPr/>
        </p:nvSpPr>
        <p:spPr>
          <a:xfrm>
            <a:off x="1066800" y="1295400"/>
            <a:ext cx="7772400" cy="5724645"/>
          </a:xfrm>
          <a:prstGeom prst="rect">
            <a:avLst/>
          </a:prstGeom>
        </p:spPr>
        <p:txBody>
          <a:bodyPr wrap="square">
            <a:spAutoFit/>
          </a:bodyPr>
          <a:lstStyle/>
          <a:p>
            <a:pPr marL="342900" indent="-342900" fontAlgn="auto">
              <a:spcBef>
                <a:spcPts val="0"/>
              </a:spcBef>
              <a:spcAft>
                <a:spcPts val="600"/>
              </a:spcAft>
              <a:buFontTx/>
              <a:buBlip>
                <a:blip r:embed="rId3"/>
              </a:buBlip>
              <a:defRPr/>
            </a:pPr>
            <a:r>
              <a:rPr lang="en-US" sz="2800" dirty="0" smtClean="0">
                <a:latin typeface="Calibri" charset="0"/>
              </a:rPr>
              <a:t>Close the life expectancy gap in a generation</a:t>
            </a:r>
          </a:p>
          <a:p>
            <a:pPr marL="342900" indent="-342900" fontAlgn="auto">
              <a:spcBef>
                <a:spcPts val="0"/>
              </a:spcBef>
              <a:spcAft>
                <a:spcPts val="600"/>
              </a:spcAft>
              <a:buFontTx/>
              <a:buBlip>
                <a:blip r:embed="rId3"/>
              </a:buBlip>
              <a:defRPr/>
            </a:pPr>
            <a:r>
              <a:rPr lang="en-US" sz="2800" dirty="0" smtClean="0">
                <a:latin typeface="Calibri" charset="0"/>
              </a:rPr>
              <a:t>Halve the child mortality gap in 10 years</a:t>
            </a:r>
          </a:p>
          <a:p>
            <a:pPr marL="342900" indent="-342900" fontAlgn="auto">
              <a:spcBef>
                <a:spcPts val="0"/>
              </a:spcBef>
              <a:spcAft>
                <a:spcPts val="600"/>
              </a:spcAft>
              <a:buFontTx/>
              <a:buBlip>
                <a:blip r:embed="rId3"/>
              </a:buBlip>
              <a:defRPr/>
            </a:pPr>
            <a:r>
              <a:rPr lang="en-US" sz="2800" dirty="0" smtClean="0">
                <a:latin typeface="Calibri" charset="0"/>
              </a:rPr>
              <a:t>Halve the literacy and numeracy gap</a:t>
            </a:r>
          </a:p>
          <a:p>
            <a:pPr marL="342900" indent="-342900" fontAlgn="auto">
              <a:spcBef>
                <a:spcPts val="0"/>
              </a:spcBef>
              <a:spcAft>
                <a:spcPts val="600"/>
              </a:spcAft>
              <a:buFontTx/>
              <a:buBlip>
                <a:blip r:embed="rId3"/>
              </a:buBlip>
              <a:defRPr/>
            </a:pPr>
            <a:r>
              <a:rPr lang="en-US" sz="2800" dirty="0" smtClean="0">
                <a:latin typeface="Calibri" charset="0"/>
              </a:rPr>
              <a:t>Halve the gap in employment outcomes within a decade</a:t>
            </a:r>
          </a:p>
          <a:p>
            <a:pPr marL="342900" indent="-342900" fontAlgn="auto">
              <a:spcBef>
                <a:spcPts val="0"/>
              </a:spcBef>
              <a:spcAft>
                <a:spcPts val="600"/>
              </a:spcAft>
              <a:buFontTx/>
              <a:buBlip>
                <a:blip r:embed="rId3"/>
              </a:buBlip>
              <a:defRPr/>
            </a:pPr>
            <a:r>
              <a:rPr lang="en-US" sz="2800" dirty="0" smtClean="0">
                <a:latin typeface="Calibri" charset="0"/>
              </a:rPr>
              <a:t>Halve the gap for Indigenous students in year 12 by 2020</a:t>
            </a:r>
          </a:p>
          <a:p>
            <a:pPr marL="342900" indent="-342900" fontAlgn="auto">
              <a:spcBef>
                <a:spcPts val="0"/>
              </a:spcBef>
              <a:spcAft>
                <a:spcPts val="600"/>
              </a:spcAft>
              <a:buFontTx/>
              <a:buBlip>
                <a:blip r:embed="rId3"/>
              </a:buBlip>
              <a:defRPr/>
            </a:pPr>
            <a:r>
              <a:rPr lang="en-US" sz="2800" dirty="0" smtClean="0">
                <a:latin typeface="Calibri" charset="0"/>
              </a:rPr>
              <a:t>In 5 years all Indigenous four year olds in remote Indigenous communities will have access to quality early childhood education program</a:t>
            </a:r>
          </a:p>
          <a:p>
            <a:endParaRPr lang="en-US" sz="2800" dirty="0" smtClean="0"/>
          </a:p>
          <a:p>
            <a:pPr fontAlgn="auto">
              <a:spcBef>
                <a:spcPts val="0"/>
              </a:spcBef>
              <a:spcAft>
                <a:spcPts val="0"/>
              </a:spcAft>
              <a:defRPr/>
            </a:pPr>
            <a:endParaRPr lang="en-US" sz="2800" dirty="0">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938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with text 5.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6" name="TextBox 5"/>
          <p:cNvSpPr txBox="1"/>
          <p:nvPr/>
        </p:nvSpPr>
        <p:spPr>
          <a:xfrm>
            <a:off x="1260475" y="609600"/>
            <a:ext cx="7883525" cy="646331"/>
          </a:xfrm>
          <a:prstGeom prst="rect">
            <a:avLst/>
          </a:prstGeom>
          <a:noFill/>
        </p:spPr>
        <p:txBody>
          <a:bodyPr wrap="square">
            <a:spAutoFit/>
          </a:bodyPr>
          <a:lstStyle/>
          <a:p>
            <a:pPr fontAlgn="auto">
              <a:spcBef>
                <a:spcPts val="0"/>
              </a:spcBef>
              <a:spcAft>
                <a:spcPts val="0"/>
              </a:spcAft>
              <a:defRPr/>
            </a:pPr>
            <a:r>
              <a:rPr lang="en-US" sz="3600" b="1" dirty="0" smtClean="0">
                <a:latin typeface="+mj-lt"/>
                <a:ea typeface="+mn-ea"/>
                <a:cs typeface="Calibri (Body)"/>
              </a:rPr>
              <a:t>National Indigenous Health Agreement</a:t>
            </a:r>
            <a:endParaRPr lang="en-US" sz="3600" b="1" dirty="0">
              <a:latin typeface="+mj-lt"/>
              <a:ea typeface="+mn-ea"/>
              <a:cs typeface="Calibri (Body)"/>
            </a:endParaRPr>
          </a:p>
        </p:txBody>
      </p:sp>
      <p:sp>
        <p:nvSpPr>
          <p:cNvPr id="10" name="Rectangle 9"/>
          <p:cNvSpPr/>
          <p:nvPr/>
        </p:nvSpPr>
        <p:spPr>
          <a:xfrm>
            <a:off x="1295400" y="1600200"/>
            <a:ext cx="7467602" cy="4893648"/>
          </a:xfrm>
          <a:prstGeom prst="rect">
            <a:avLst/>
          </a:prstGeom>
        </p:spPr>
        <p:txBody>
          <a:bodyPr wrap="square">
            <a:spAutoFit/>
          </a:bodyPr>
          <a:lstStyle/>
          <a:p>
            <a:pPr marL="342900" indent="-342900">
              <a:spcAft>
                <a:spcPts val="1200"/>
              </a:spcAft>
              <a:buBlip>
                <a:blip r:embed="rId3"/>
              </a:buBlip>
              <a:defRPr/>
            </a:pPr>
            <a:r>
              <a:rPr lang="en-US" sz="2800" dirty="0" smtClean="0"/>
              <a:t>The Agreement focused on five priority areas: </a:t>
            </a:r>
          </a:p>
          <a:p>
            <a:pPr marL="800100" lvl="1" indent="-342900">
              <a:spcAft>
                <a:spcPts val="1200"/>
              </a:spcAft>
              <a:buBlip>
                <a:blip r:embed="rId3"/>
              </a:buBlip>
              <a:defRPr/>
            </a:pPr>
            <a:r>
              <a:rPr lang="en-US" sz="2800" dirty="0" smtClean="0"/>
              <a:t>tackling smoking, </a:t>
            </a:r>
          </a:p>
          <a:p>
            <a:pPr marL="800100" lvl="1" indent="-342900">
              <a:spcAft>
                <a:spcPts val="600"/>
              </a:spcAft>
              <a:buBlip>
                <a:blip r:embed="rId3"/>
              </a:buBlip>
              <a:defRPr/>
            </a:pPr>
            <a:r>
              <a:rPr lang="en-US" sz="2800" dirty="0" smtClean="0"/>
              <a:t>providing a healthy transition to adulthood, </a:t>
            </a:r>
          </a:p>
          <a:p>
            <a:pPr marL="800100" lvl="1" indent="-342900">
              <a:spcAft>
                <a:spcPts val="600"/>
              </a:spcAft>
              <a:buBlip>
                <a:blip r:embed="rId3"/>
              </a:buBlip>
              <a:defRPr/>
            </a:pPr>
            <a:r>
              <a:rPr lang="en-US" sz="2800" dirty="0" smtClean="0"/>
              <a:t>making Indigenous health everyone’s business, </a:t>
            </a:r>
          </a:p>
          <a:p>
            <a:pPr marL="800100" lvl="1" indent="-342900">
              <a:spcAft>
                <a:spcPts val="600"/>
              </a:spcAft>
              <a:buBlip>
                <a:blip r:embed="rId3"/>
              </a:buBlip>
              <a:defRPr/>
            </a:pPr>
            <a:r>
              <a:rPr lang="en-US" sz="2800" dirty="0" smtClean="0"/>
              <a:t>delivering effective primary health care services and </a:t>
            </a:r>
          </a:p>
          <a:p>
            <a:pPr marL="800100" lvl="1" indent="-342900">
              <a:spcAft>
                <a:spcPts val="600"/>
              </a:spcAft>
              <a:buBlip>
                <a:blip r:embed="rId3"/>
              </a:buBlip>
              <a:defRPr/>
            </a:pPr>
            <a:r>
              <a:rPr lang="en-US" sz="2800" dirty="0" smtClean="0"/>
              <a:t>better coordinating the patient journey through the health system. </a:t>
            </a:r>
          </a:p>
          <a:p>
            <a:pPr fontAlgn="auto">
              <a:spcBef>
                <a:spcPts val="0"/>
              </a:spcBef>
              <a:spcAft>
                <a:spcPts val="0"/>
              </a:spcAft>
              <a:defRPr/>
            </a:pPr>
            <a:endParaRPr lang="en-US" sz="2000" dirty="0">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938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with text 5.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6" name="TextBox 5"/>
          <p:cNvSpPr txBox="1"/>
          <p:nvPr/>
        </p:nvSpPr>
        <p:spPr>
          <a:xfrm>
            <a:off x="1066800" y="762000"/>
            <a:ext cx="7096125" cy="646331"/>
          </a:xfrm>
          <a:prstGeom prst="rect">
            <a:avLst/>
          </a:prstGeom>
          <a:noFill/>
        </p:spPr>
        <p:txBody>
          <a:bodyPr>
            <a:spAutoFit/>
          </a:bodyPr>
          <a:lstStyle/>
          <a:p>
            <a:pPr fontAlgn="auto">
              <a:spcBef>
                <a:spcPts val="0"/>
              </a:spcBef>
              <a:spcAft>
                <a:spcPts val="0"/>
              </a:spcAft>
              <a:defRPr/>
            </a:pPr>
            <a:r>
              <a:rPr lang="en-US" sz="3600" b="1" dirty="0" smtClean="0">
                <a:latin typeface="+mj-lt"/>
                <a:ea typeface="+mn-ea"/>
                <a:cs typeface="Calibri (Body)"/>
              </a:rPr>
              <a:t>Chronic Diseases Package: Overview</a:t>
            </a:r>
            <a:endParaRPr lang="en-US" sz="3600" b="1" dirty="0">
              <a:latin typeface="+mj-lt"/>
              <a:ea typeface="+mn-ea"/>
              <a:cs typeface="Calibri (Body)"/>
            </a:endParaRPr>
          </a:p>
        </p:txBody>
      </p:sp>
      <p:sp>
        <p:nvSpPr>
          <p:cNvPr id="10" name="Rectangle 9"/>
          <p:cNvSpPr/>
          <p:nvPr/>
        </p:nvSpPr>
        <p:spPr>
          <a:xfrm>
            <a:off x="1143000" y="1676400"/>
            <a:ext cx="7620002" cy="4201150"/>
          </a:xfrm>
          <a:prstGeom prst="rect">
            <a:avLst/>
          </a:prstGeom>
        </p:spPr>
        <p:txBody>
          <a:bodyPr wrap="square">
            <a:spAutoFit/>
          </a:bodyPr>
          <a:lstStyle/>
          <a:p>
            <a:pPr marL="342900" indent="-342900" fontAlgn="auto">
              <a:spcBef>
                <a:spcPts val="0"/>
              </a:spcBef>
              <a:spcAft>
                <a:spcPts val="600"/>
              </a:spcAft>
              <a:buFontTx/>
              <a:buBlip>
                <a:blip r:embed="rId3"/>
              </a:buBlip>
              <a:defRPr/>
            </a:pPr>
            <a:r>
              <a:rPr lang="en-US" sz="2800" dirty="0" smtClean="0"/>
              <a:t>The Indigenous Chronic Disease Package aims to reduce key risk factors for chronic disease in the Indigenous community such as </a:t>
            </a:r>
          </a:p>
          <a:p>
            <a:pPr marL="800100" lvl="1" indent="-342900">
              <a:spcAft>
                <a:spcPts val="600"/>
              </a:spcAft>
              <a:buFontTx/>
              <a:buBlip>
                <a:blip r:embed="rId3"/>
              </a:buBlip>
              <a:defRPr/>
            </a:pPr>
            <a:r>
              <a:rPr lang="en-US" sz="2800" dirty="0" smtClean="0"/>
              <a:t>smoking, </a:t>
            </a:r>
          </a:p>
          <a:p>
            <a:pPr marL="800100" lvl="1" indent="-342900">
              <a:spcAft>
                <a:spcPts val="600"/>
              </a:spcAft>
              <a:buFontTx/>
              <a:buBlip>
                <a:blip r:embed="rId3"/>
              </a:buBlip>
              <a:defRPr/>
            </a:pPr>
            <a:r>
              <a:rPr lang="en-US" sz="2800" dirty="0" smtClean="0"/>
              <a:t>improve chronic disease management and follow up, and </a:t>
            </a:r>
          </a:p>
          <a:p>
            <a:pPr marL="800100" lvl="1" indent="-342900">
              <a:spcAft>
                <a:spcPts val="600"/>
              </a:spcAft>
              <a:buFontTx/>
              <a:buBlip>
                <a:blip r:embed="rId3"/>
              </a:buBlip>
              <a:defRPr/>
            </a:pPr>
            <a:r>
              <a:rPr lang="en-US" sz="2800" dirty="0" smtClean="0"/>
              <a:t>increase the capacity of the primary care workforce to deliver effective care to Indigenous Australians with chronic diseases</a:t>
            </a:r>
            <a:r>
              <a:rPr lang="en-US" sz="2400" dirty="0" smtClean="0"/>
              <a:t>.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938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with text 5.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6" name="TextBox 5"/>
          <p:cNvSpPr txBox="1"/>
          <p:nvPr/>
        </p:nvSpPr>
        <p:spPr>
          <a:xfrm>
            <a:off x="990600" y="762000"/>
            <a:ext cx="7096125" cy="646331"/>
          </a:xfrm>
          <a:prstGeom prst="rect">
            <a:avLst/>
          </a:prstGeom>
          <a:noFill/>
        </p:spPr>
        <p:txBody>
          <a:bodyPr>
            <a:spAutoFit/>
          </a:bodyPr>
          <a:lstStyle/>
          <a:p>
            <a:pPr fontAlgn="auto">
              <a:spcBef>
                <a:spcPts val="0"/>
              </a:spcBef>
              <a:spcAft>
                <a:spcPts val="0"/>
              </a:spcAft>
              <a:defRPr/>
            </a:pPr>
            <a:r>
              <a:rPr lang="en-US" sz="3600" b="1" dirty="0" smtClean="0">
                <a:latin typeface="+mj-lt"/>
                <a:ea typeface="+mn-ea"/>
                <a:cs typeface="Calibri (Body)"/>
              </a:rPr>
              <a:t>Chronic Diseases Package: Overview</a:t>
            </a:r>
            <a:endParaRPr lang="en-US" sz="3600" b="1" dirty="0">
              <a:latin typeface="+mj-lt"/>
              <a:ea typeface="+mn-ea"/>
              <a:cs typeface="Calibri (Body)"/>
            </a:endParaRPr>
          </a:p>
        </p:txBody>
      </p:sp>
      <p:sp>
        <p:nvSpPr>
          <p:cNvPr id="10" name="Rectangle 9"/>
          <p:cNvSpPr/>
          <p:nvPr/>
        </p:nvSpPr>
        <p:spPr>
          <a:xfrm>
            <a:off x="1143000" y="1600201"/>
            <a:ext cx="7772402" cy="5324535"/>
          </a:xfrm>
          <a:prstGeom prst="rect">
            <a:avLst/>
          </a:prstGeom>
        </p:spPr>
        <p:txBody>
          <a:bodyPr wrap="square">
            <a:spAutoFit/>
          </a:bodyPr>
          <a:lstStyle/>
          <a:p>
            <a:pPr marL="342900" indent="-342900" fontAlgn="auto">
              <a:spcBef>
                <a:spcPts val="0"/>
              </a:spcBef>
              <a:spcAft>
                <a:spcPts val="1200"/>
              </a:spcAft>
              <a:buFontTx/>
              <a:buBlip>
                <a:blip r:embed="rId3"/>
              </a:buBlip>
              <a:defRPr/>
            </a:pPr>
            <a:r>
              <a:rPr lang="en-US" sz="2800" dirty="0" smtClean="0"/>
              <a:t>The package provides funding for :</a:t>
            </a:r>
          </a:p>
          <a:p>
            <a:pPr marL="800100" lvl="1" indent="-342900">
              <a:spcAft>
                <a:spcPts val="1200"/>
              </a:spcAft>
              <a:buFontTx/>
              <a:buBlip>
                <a:blip r:embed="rId3"/>
              </a:buBlip>
              <a:defRPr/>
            </a:pPr>
            <a:r>
              <a:rPr lang="en-US" sz="2800" dirty="0" smtClean="0"/>
              <a:t>preventative health focusing on Aboriginal and Torres Strait Islander individuals, families and communities;</a:t>
            </a:r>
          </a:p>
          <a:p>
            <a:pPr marL="800100" lvl="1" indent="-342900">
              <a:spcAft>
                <a:spcPts val="1200"/>
              </a:spcAft>
              <a:buFontTx/>
              <a:buBlip>
                <a:blip r:embed="rId3"/>
              </a:buBlip>
              <a:defRPr/>
            </a:pPr>
            <a:r>
              <a:rPr lang="en-US" sz="2800" dirty="0" smtClean="0"/>
              <a:t>coordinated and patient-focused primary health care in both Aboriginal Community Controlled Health Services and mainstream general practice; </a:t>
            </a:r>
          </a:p>
          <a:p>
            <a:pPr marL="800100" lvl="1" indent="-342900">
              <a:spcAft>
                <a:spcPts val="1200"/>
              </a:spcAft>
              <a:buFontTx/>
              <a:buBlip>
                <a:blip r:embed="rId3"/>
              </a:buBlip>
              <a:defRPr/>
            </a:pPr>
            <a:r>
              <a:rPr lang="en-US" sz="2800" dirty="0" smtClean="0"/>
              <a:t>Workforce expansion.</a:t>
            </a:r>
          </a:p>
          <a:p>
            <a:pPr marL="342900" indent="-342900" fontAlgn="auto">
              <a:spcBef>
                <a:spcPts val="0"/>
              </a:spcBef>
              <a:spcAft>
                <a:spcPts val="0"/>
              </a:spcAft>
              <a:defRPr/>
            </a:pPr>
            <a:endParaRPr lang="en-US" sz="2400" dirty="0" smtClean="0"/>
          </a:p>
          <a:p>
            <a:pPr marL="342900" indent="-342900" fontAlgn="auto">
              <a:spcBef>
                <a:spcPts val="0"/>
              </a:spcBef>
              <a:spcAft>
                <a:spcPts val="0"/>
              </a:spcAft>
              <a:buFontTx/>
              <a:buBlip>
                <a:blip r:embed="rId3"/>
              </a:buBlip>
              <a:defRPr/>
            </a:pPr>
            <a:endParaRPr lang="en-US" sz="24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938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owitja powerpoint with text 5.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6" name="TextBox 5"/>
          <p:cNvSpPr txBox="1"/>
          <p:nvPr/>
        </p:nvSpPr>
        <p:spPr>
          <a:xfrm>
            <a:off x="1066800" y="457200"/>
            <a:ext cx="8077200" cy="1200329"/>
          </a:xfrm>
          <a:prstGeom prst="rect">
            <a:avLst/>
          </a:prstGeom>
          <a:noFill/>
        </p:spPr>
        <p:txBody>
          <a:bodyPr wrap="square">
            <a:spAutoFit/>
          </a:bodyPr>
          <a:lstStyle/>
          <a:p>
            <a:pPr fontAlgn="auto">
              <a:spcBef>
                <a:spcPts val="0"/>
              </a:spcBef>
              <a:spcAft>
                <a:spcPts val="0"/>
              </a:spcAft>
              <a:defRPr/>
            </a:pPr>
            <a:r>
              <a:rPr lang="en-US" sz="3600" b="1" dirty="0" smtClean="0">
                <a:latin typeface="+mj-lt"/>
                <a:ea typeface="+mn-ea"/>
                <a:cs typeface="Calibri (Body)"/>
              </a:rPr>
              <a:t>Chronic Diseases Package: Monitoring and Evaluation Framework</a:t>
            </a:r>
            <a:endParaRPr lang="en-US" sz="3600" b="1" dirty="0">
              <a:latin typeface="+mj-lt"/>
              <a:ea typeface="+mn-ea"/>
              <a:cs typeface="Calibri (Body)"/>
            </a:endParaRPr>
          </a:p>
        </p:txBody>
      </p:sp>
      <p:sp>
        <p:nvSpPr>
          <p:cNvPr id="10" name="Rectangle 9"/>
          <p:cNvSpPr/>
          <p:nvPr/>
        </p:nvSpPr>
        <p:spPr>
          <a:xfrm>
            <a:off x="1066800" y="1295400"/>
            <a:ext cx="7772402" cy="5293756"/>
          </a:xfrm>
          <a:prstGeom prst="rect">
            <a:avLst/>
          </a:prstGeom>
        </p:spPr>
        <p:txBody>
          <a:bodyPr wrap="square">
            <a:spAutoFit/>
          </a:bodyPr>
          <a:lstStyle/>
          <a:p>
            <a:pPr marL="342900" indent="-342900" fontAlgn="auto">
              <a:spcBef>
                <a:spcPts val="0"/>
              </a:spcBef>
              <a:spcAft>
                <a:spcPts val="0"/>
              </a:spcAft>
              <a:defRPr/>
            </a:pPr>
            <a:endParaRPr lang="en-US" sz="2400" dirty="0" smtClean="0"/>
          </a:p>
          <a:p>
            <a:pPr marL="342900" indent="-342900" fontAlgn="auto">
              <a:spcBef>
                <a:spcPts val="0"/>
              </a:spcBef>
              <a:spcAft>
                <a:spcPts val="1200"/>
              </a:spcAft>
              <a:buFontTx/>
              <a:buBlip>
                <a:blip r:embed="rId3"/>
              </a:buBlip>
              <a:defRPr/>
            </a:pPr>
            <a:r>
              <a:rPr lang="en-US" sz="2400" dirty="0" smtClean="0"/>
              <a:t>The Framework for the ICDP was designed to:</a:t>
            </a:r>
          </a:p>
          <a:p>
            <a:pPr marL="800100" lvl="1" indent="-342900">
              <a:spcAft>
                <a:spcPts val="1200"/>
              </a:spcAft>
              <a:buFontTx/>
              <a:buBlip>
                <a:blip r:embed="rId3"/>
              </a:buBlip>
              <a:defRPr/>
            </a:pPr>
            <a:r>
              <a:rPr lang="en-US" sz="2400" dirty="0" smtClean="0"/>
              <a:t>guide the ongoing monitoring and implementation of the ICDP measures from 2009/10 to 2012/13</a:t>
            </a:r>
          </a:p>
          <a:p>
            <a:pPr marL="800100" lvl="1" indent="-342900">
              <a:spcAft>
                <a:spcPts val="1200"/>
              </a:spcAft>
              <a:buFontTx/>
              <a:buBlip>
                <a:blip r:embed="rId3"/>
              </a:buBlip>
              <a:defRPr/>
            </a:pPr>
            <a:r>
              <a:rPr lang="en-US" sz="2400" dirty="0" smtClean="0"/>
              <a:t>inform an independent Package-wide evaluation of the ICDP to be completed in 2012/13</a:t>
            </a:r>
          </a:p>
          <a:p>
            <a:pPr marL="800100" lvl="1" indent="-342900">
              <a:spcAft>
                <a:spcPts val="1200"/>
              </a:spcAft>
              <a:buFontTx/>
              <a:buBlip>
                <a:blip r:embed="rId3"/>
              </a:buBlip>
              <a:defRPr/>
            </a:pPr>
            <a:r>
              <a:rPr lang="en-US" sz="2400" dirty="0" smtClean="0"/>
              <a:t>guide the work of the Sentinel Sites project (a formative and place-based analysis of the ICDP at a local level) and individual measure evaluations</a:t>
            </a:r>
          </a:p>
          <a:p>
            <a:pPr marL="800100" lvl="1" indent="-342900">
              <a:spcAft>
                <a:spcPts val="1200"/>
              </a:spcAft>
              <a:buFontTx/>
              <a:buBlip>
                <a:blip r:embed="rId3"/>
              </a:buBlip>
              <a:defRPr/>
            </a:pPr>
            <a:r>
              <a:rPr lang="en-US" sz="2400" dirty="0" smtClean="0"/>
              <a:t>inform policy and planning on closing the gap in Indigenous health.</a:t>
            </a:r>
          </a:p>
          <a:p>
            <a:pPr marL="342900" indent="-342900" fontAlgn="auto">
              <a:spcBef>
                <a:spcPts val="0"/>
              </a:spcBef>
              <a:spcAft>
                <a:spcPts val="0"/>
              </a:spcAft>
              <a:buFontTx/>
              <a:buBlip>
                <a:blip r:embed="rId3"/>
              </a:buBlip>
              <a:defRPr/>
            </a:pPr>
            <a:endParaRPr lang="en-US" sz="24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938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TotalTime>
  <Words>1215</Words>
  <Application>Microsoft Macintosh PowerPoint</Application>
  <PresentationFormat>On-screen Show (4:3)</PresentationFormat>
  <Paragraphs>131</Paragraphs>
  <Slides>28</Slides>
  <Notes>2</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Nivio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 Beacham</dc:creator>
  <cp:lastModifiedBy>Site License</cp:lastModifiedBy>
  <cp:revision>16</cp:revision>
  <cp:lastPrinted>2011-08-30T06:46:02Z</cp:lastPrinted>
  <dcterms:created xsi:type="dcterms:W3CDTF">2011-08-31T00:55:47Z</dcterms:created>
  <dcterms:modified xsi:type="dcterms:W3CDTF">2011-08-31T01:16:27Z</dcterms:modified>
</cp:coreProperties>
</file>